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media/image44.jpg" ContentType="image/gif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9311" r:id="rId1"/>
  </p:sldMasterIdLst>
  <p:notesMasterIdLst>
    <p:notesMasterId r:id="rId20"/>
  </p:notesMasterIdLst>
  <p:sldIdLst>
    <p:sldId id="441" r:id="rId2"/>
    <p:sldId id="366" r:id="rId3"/>
    <p:sldId id="296" r:id="rId4"/>
    <p:sldId id="501" r:id="rId5"/>
    <p:sldId id="347" r:id="rId6"/>
    <p:sldId id="443" r:id="rId7"/>
    <p:sldId id="482" r:id="rId8"/>
    <p:sldId id="481" r:id="rId9"/>
    <p:sldId id="454" r:id="rId10"/>
    <p:sldId id="469" r:id="rId11"/>
    <p:sldId id="478" r:id="rId12"/>
    <p:sldId id="479" r:id="rId13"/>
    <p:sldId id="480" r:id="rId14"/>
    <p:sldId id="502" r:id="rId15"/>
    <p:sldId id="503" r:id="rId16"/>
    <p:sldId id="290" r:id="rId17"/>
    <p:sldId id="460" r:id="rId18"/>
    <p:sldId id="452" r:id="rId19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1225" indent="31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66838" indent="47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2450" indent="63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4BEE149-6197-4944-ADC3-B957256FCDE5}">
          <p14:sldIdLst>
            <p14:sldId id="441"/>
            <p14:sldId id="366"/>
            <p14:sldId id="296"/>
            <p14:sldId id="501"/>
            <p14:sldId id="347"/>
            <p14:sldId id="443"/>
            <p14:sldId id="482"/>
            <p14:sldId id="481"/>
            <p14:sldId id="454"/>
            <p14:sldId id="469"/>
            <p14:sldId id="478"/>
            <p14:sldId id="479"/>
            <p14:sldId id="480"/>
            <p14:sldId id="502"/>
            <p14:sldId id="503"/>
            <p14:sldId id="290"/>
            <p14:sldId id="460"/>
            <p14:sldId id="452"/>
          </p14:sldIdLst>
        </p14:section>
        <p14:section name="Additional/Previous Data" id="{9E673393-6708-4F0C-9941-915061809A8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95867"/>
    <a:srgbClr val="E2E47C"/>
    <a:srgbClr val="CCC194"/>
    <a:srgbClr val="CE796B"/>
    <a:srgbClr val="C18C5D"/>
    <a:srgbClr val="ECC8AF"/>
    <a:srgbClr val="6666FF"/>
    <a:srgbClr val="B6F899"/>
    <a:srgbClr val="996633"/>
    <a:srgbClr val="E02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0411" autoAdjust="0"/>
  </p:normalViewPr>
  <p:slideViewPr>
    <p:cSldViewPr>
      <p:cViewPr varScale="1">
        <p:scale>
          <a:sx n="76" d="100"/>
          <a:sy n="76" d="100"/>
        </p:scale>
        <p:origin x="2616" y="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fnas, Neil" userId="6da7db5e-94a7-4be6-bd27-319569903b9c" providerId="ADAL" clId="{B502A4D5-1B3D-470C-B276-92649EB2EDDD}"/>
    <pc:docChg chg="modSld">
      <pc:chgData name="Mafnas, Neil" userId="6da7db5e-94a7-4be6-bd27-319569903b9c" providerId="ADAL" clId="{B502A4D5-1B3D-470C-B276-92649EB2EDDD}" dt="2023-04-20T20:07:53.435" v="14" actId="6549"/>
      <pc:docMkLst>
        <pc:docMk/>
      </pc:docMkLst>
      <pc:sldChg chg="modNotesTx">
        <pc:chgData name="Mafnas, Neil" userId="6da7db5e-94a7-4be6-bd27-319569903b9c" providerId="ADAL" clId="{B502A4D5-1B3D-470C-B276-92649EB2EDDD}" dt="2023-04-20T20:06:57.487" v="0" actId="6549"/>
        <pc:sldMkLst>
          <pc:docMk/>
          <pc:sldMk cId="2663325909" sldId="290"/>
        </pc:sldMkLst>
      </pc:sldChg>
      <pc:sldChg chg="modNotesTx">
        <pc:chgData name="Mafnas, Neil" userId="6da7db5e-94a7-4be6-bd27-319569903b9c" providerId="ADAL" clId="{B502A4D5-1B3D-470C-B276-92649EB2EDDD}" dt="2023-04-20T20:07:41.532" v="11" actId="6549"/>
        <pc:sldMkLst>
          <pc:docMk/>
          <pc:sldMk cId="2446149349" sldId="347"/>
        </pc:sldMkLst>
      </pc:sldChg>
      <pc:sldChg chg="modNotesTx">
        <pc:chgData name="Mafnas, Neil" userId="6da7db5e-94a7-4be6-bd27-319569903b9c" providerId="ADAL" clId="{B502A4D5-1B3D-470C-B276-92649EB2EDDD}" dt="2023-04-20T20:07:49.924" v="13" actId="6549"/>
        <pc:sldMkLst>
          <pc:docMk/>
          <pc:sldMk cId="3573157397" sldId="366"/>
        </pc:sldMkLst>
      </pc:sldChg>
      <pc:sldChg chg="modNotesTx">
        <pc:chgData name="Mafnas, Neil" userId="6da7db5e-94a7-4be6-bd27-319569903b9c" providerId="ADAL" clId="{B502A4D5-1B3D-470C-B276-92649EB2EDDD}" dt="2023-04-20T20:07:53.435" v="14" actId="6549"/>
        <pc:sldMkLst>
          <pc:docMk/>
          <pc:sldMk cId="3146773255" sldId="441"/>
        </pc:sldMkLst>
      </pc:sldChg>
      <pc:sldChg chg="modNotesTx">
        <pc:chgData name="Mafnas, Neil" userId="6da7db5e-94a7-4be6-bd27-319569903b9c" providerId="ADAL" clId="{B502A4D5-1B3D-470C-B276-92649EB2EDDD}" dt="2023-04-20T20:07:38.426" v="10" actId="6549"/>
        <pc:sldMkLst>
          <pc:docMk/>
          <pc:sldMk cId="3494640542" sldId="443"/>
        </pc:sldMkLst>
      </pc:sldChg>
      <pc:sldChg chg="modNotesTx">
        <pc:chgData name="Mafnas, Neil" userId="6da7db5e-94a7-4be6-bd27-319569903b9c" providerId="ADAL" clId="{B502A4D5-1B3D-470C-B276-92649EB2EDDD}" dt="2023-04-20T20:07:26.954" v="7" actId="6549"/>
        <pc:sldMkLst>
          <pc:docMk/>
          <pc:sldMk cId="3272417076" sldId="454"/>
        </pc:sldMkLst>
      </pc:sldChg>
      <pc:sldChg chg="modNotesTx">
        <pc:chgData name="Mafnas, Neil" userId="6da7db5e-94a7-4be6-bd27-319569903b9c" providerId="ADAL" clId="{B502A4D5-1B3D-470C-B276-92649EB2EDDD}" dt="2023-04-20T20:07:21.987" v="6" actId="6549"/>
        <pc:sldMkLst>
          <pc:docMk/>
          <pc:sldMk cId="2467535955" sldId="469"/>
        </pc:sldMkLst>
      </pc:sldChg>
      <pc:sldChg chg="modNotesTx">
        <pc:chgData name="Mafnas, Neil" userId="6da7db5e-94a7-4be6-bd27-319569903b9c" providerId="ADAL" clId="{B502A4D5-1B3D-470C-B276-92649EB2EDDD}" dt="2023-04-20T20:07:19.278" v="5" actId="6549"/>
        <pc:sldMkLst>
          <pc:docMk/>
          <pc:sldMk cId="2594697273" sldId="478"/>
        </pc:sldMkLst>
      </pc:sldChg>
      <pc:sldChg chg="modNotesTx">
        <pc:chgData name="Mafnas, Neil" userId="6da7db5e-94a7-4be6-bd27-319569903b9c" providerId="ADAL" clId="{B502A4D5-1B3D-470C-B276-92649EB2EDDD}" dt="2023-04-20T20:07:14.857" v="4" actId="6549"/>
        <pc:sldMkLst>
          <pc:docMk/>
          <pc:sldMk cId="547653608" sldId="479"/>
        </pc:sldMkLst>
      </pc:sldChg>
      <pc:sldChg chg="modNotesTx">
        <pc:chgData name="Mafnas, Neil" userId="6da7db5e-94a7-4be6-bd27-319569903b9c" providerId="ADAL" clId="{B502A4D5-1B3D-470C-B276-92649EB2EDDD}" dt="2023-04-20T20:07:11.855" v="3" actId="6549"/>
        <pc:sldMkLst>
          <pc:docMk/>
          <pc:sldMk cId="4140465985" sldId="480"/>
        </pc:sldMkLst>
      </pc:sldChg>
      <pc:sldChg chg="modNotesTx">
        <pc:chgData name="Mafnas, Neil" userId="6da7db5e-94a7-4be6-bd27-319569903b9c" providerId="ADAL" clId="{B502A4D5-1B3D-470C-B276-92649EB2EDDD}" dt="2023-04-20T20:07:31.342" v="8" actId="6549"/>
        <pc:sldMkLst>
          <pc:docMk/>
          <pc:sldMk cId="91091413" sldId="481"/>
        </pc:sldMkLst>
      </pc:sldChg>
      <pc:sldChg chg="modNotesTx">
        <pc:chgData name="Mafnas, Neil" userId="6da7db5e-94a7-4be6-bd27-319569903b9c" providerId="ADAL" clId="{B502A4D5-1B3D-470C-B276-92649EB2EDDD}" dt="2023-04-20T20:07:34.606" v="9" actId="6549"/>
        <pc:sldMkLst>
          <pc:docMk/>
          <pc:sldMk cId="3369565649" sldId="482"/>
        </pc:sldMkLst>
      </pc:sldChg>
      <pc:sldChg chg="modNotesTx">
        <pc:chgData name="Mafnas, Neil" userId="6da7db5e-94a7-4be6-bd27-319569903b9c" providerId="ADAL" clId="{B502A4D5-1B3D-470C-B276-92649EB2EDDD}" dt="2023-04-20T20:07:45.162" v="12" actId="6549"/>
        <pc:sldMkLst>
          <pc:docMk/>
          <pc:sldMk cId="300837265" sldId="501"/>
        </pc:sldMkLst>
      </pc:sldChg>
      <pc:sldChg chg="modNotesTx">
        <pc:chgData name="Mafnas, Neil" userId="6da7db5e-94a7-4be6-bd27-319569903b9c" providerId="ADAL" clId="{B502A4D5-1B3D-470C-B276-92649EB2EDDD}" dt="2023-04-20T20:07:03.762" v="2" actId="6549"/>
        <pc:sldMkLst>
          <pc:docMk/>
          <pc:sldMk cId="2880177826" sldId="502"/>
        </pc:sldMkLst>
      </pc:sldChg>
      <pc:sldChg chg="modNotesTx">
        <pc:chgData name="Mafnas, Neil" userId="6da7db5e-94a7-4be6-bd27-319569903b9c" providerId="ADAL" clId="{B502A4D5-1B3D-470C-B276-92649EB2EDDD}" dt="2023-04-20T20:07:01.125" v="1" actId="6549"/>
        <pc:sldMkLst>
          <pc:docMk/>
          <pc:sldMk cId="3877354383" sldId="50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cob.Dyer\OneDrive%20-%20FDA\Desktop\01_RIAT%20Files\REPs\Pentaho%20Reports\Master%20List\2021-01-25%20MDSAP%20Site%20Particip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emp\01_RIATFiles\Forum\2022%20Data\2022%20MDSAP%20Forum%20Data%20Set_v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Data!$A$24</c:f>
              <c:strCache>
                <c:ptCount val="1"/>
                <c:pt idx="0">
                  <c:v>Number of Sites Added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Data!$M$22:$AI$22</c:f>
              <c:strCache>
                <c:ptCount val="23"/>
                <c:pt idx="0">
                  <c:v>Q1-2017</c:v>
                </c:pt>
                <c:pt idx="1">
                  <c:v>Q2-2017</c:v>
                </c:pt>
                <c:pt idx="2">
                  <c:v>Q3-2017</c:v>
                </c:pt>
                <c:pt idx="3">
                  <c:v>Q4-2017</c:v>
                </c:pt>
                <c:pt idx="4">
                  <c:v>Q1-2018</c:v>
                </c:pt>
                <c:pt idx="5">
                  <c:v>Q2-2018</c:v>
                </c:pt>
                <c:pt idx="6">
                  <c:v>Q3-2018</c:v>
                </c:pt>
                <c:pt idx="7">
                  <c:v>Q4-2018</c:v>
                </c:pt>
                <c:pt idx="8">
                  <c:v>Q1-2019</c:v>
                </c:pt>
                <c:pt idx="9">
                  <c:v>Q2-2019</c:v>
                </c:pt>
                <c:pt idx="10">
                  <c:v>Q3-2019</c:v>
                </c:pt>
                <c:pt idx="11">
                  <c:v>Q4-2019</c:v>
                </c:pt>
                <c:pt idx="12">
                  <c:v>Q1-2020</c:v>
                </c:pt>
                <c:pt idx="13">
                  <c:v>Q2-2020</c:v>
                </c:pt>
                <c:pt idx="14">
                  <c:v>Q3-2020</c:v>
                </c:pt>
                <c:pt idx="15">
                  <c:v>Q4-2020</c:v>
                </c:pt>
                <c:pt idx="16">
                  <c:v>Q1-2021</c:v>
                </c:pt>
                <c:pt idx="17">
                  <c:v>Q2-2021</c:v>
                </c:pt>
                <c:pt idx="18">
                  <c:v>Q3-2021</c:v>
                </c:pt>
                <c:pt idx="19">
                  <c:v>Q4-2021</c:v>
                </c:pt>
                <c:pt idx="20">
                  <c:v>Q1-2022</c:v>
                </c:pt>
                <c:pt idx="21">
                  <c:v>Q2-2022</c:v>
                </c:pt>
                <c:pt idx="22">
                  <c:v>Q3-2022</c:v>
                </c:pt>
              </c:strCache>
            </c:strRef>
          </c:cat>
          <c:val>
            <c:numRef>
              <c:f>Data!$M$24:$AJ$24</c:f>
              <c:numCache>
                <c:formatCode>General</c:formatCode>
                <c:ptCount val="24"/>
                <c:pt idx="0">
                  <c:v>67</c:v>
                </c:pt>
                <c:pt idx="1">
                  <c:v>101</c:v>
                </c:pt>
                <c:pt idx="2">
                  <c:v>197</c:v>
                </c:pt>
                <c:pt idx="3">
                  <c:v>266</c:v>
                </c:pt>
                <c:pt idx="4">
                  <c:v>697</c:v>
                </c:pt>
                <c:pt idx="5">
                  <c:v>729</c:v>
                </c:pt>
                <c:pt idx="6">
                  <c:v>509</c:v>
                </c:pt>
                <c:pt idx="7">
                  <c:v>253</c:v>
                </c:pt>
                <c:pt idx="8">
                  <c:v>753</c:v>
                </c:pt>
                <c:pt idx="9">
                  <c:v>407</c:v>
                </c:pt>
                <c:pt idx="10">
                  <c:v>318</c:v>
                </c:pt>
                <c:pt idx="11">
                  <c:v>246</c:v>
                </c:pt>
                <c:pt idx="12">
                  <c:v>187</c:v>
                </c:pt>
                <c:pt idx="13">
                  <c:v>202</c:v>
                </c:pt>
                <c:pt idx="14">
                  <c:v>184</c:v>
                </c:pt>
                <c:pt idx="15">
                  <c:v>145</c:v>
                </c:pt>
                <c:pt idx="16">
                  <c:v>179</c:v>
                </c:pt>
                <c:pt idx="17">
                  <c:v>187</c:v>
                </c:pt>
                <c:pt idx="18">
                  <c:v>242</c:v>
                </c:pt>
                <c:pt idx="19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FD-497E-A0F0-BBF1BB35CDE2}"/>
            </c:ext>
          </c:extLst>
        </c:ser>
        <c:ser>
          <c:idx val="0"/>
          <c:order val="1"/>
          <c:tx>
            <c:strRef>
              <c:f>Data!$A$23</c:f>
              <c:strCache>
                <c:ptCount val="1"/>
                <c:pt idx="0">
                  <c:v>Total Sites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Data!$M$22:$AI$22</c:f>
              <c:strCache>
                <c:ptCount val="23"/>
                <c:pt idx="0">
                  <c:v>Q1-2017</c:v>
                </c:pt>
                <c:pt idx="1">
                  <c:v>Q2-2017</c:v>
                </c:pt>
                <c:pt idx="2">
                  <c:v>Q3-2017</c:v>
                </c:pt>
                <c:pt idx="3">
                  <c:v>Q4-2017</c:v>
                </c:pt>
                <c:pt idx="4">
                  <c:v>Q1-2018</c:v>
                </c:pt>
                <c:pt idx="5">
                  <c:v>Q2-2018</c:v>
                </c:pt>
                <c:pt idx="6">
                  <c:v>Q3-2018</c:v>
                </c:pt>
                <c:pt idx="7">
                  <c:v>Q4-2018</c:v>
                </c:pt>
                <c:pt idx="8">
                  <c:v>Q1-2019</c:v>
                </c:pt>
                <c:pt idx="9">
                  <c:v>Q2-2019</c:v>
                </c:pt>
                <c:pt idx="10">
                  <c:v>Q3-2019</c:v>
                </c:pt>
                <c:pt idx="11">
                  <c:v>Q4-2019</c:v>
                </c:pt>
                <c:pt idx="12">
                  <c:v>Q1-2020</c:v>
                </c:pt>
                <c:pt idx="13">
                  <c:v>Q2-2020</c:v>
                </c:pt>
                <c:pt idx="14">
                  <c:v>Q3-2020</c:v>
                </c:pt>
                <c:pt idx="15">
                  <c:v>Q4-2020</c:v>
                </c:pt>
                <c:pt idx="16">
                  <c:v>Q1-2021</c:v>
                </c:pt>
                <c:pt idx="17">
                  <c:v>Q2-2021</c:v>
                </c:pt>
                <c:pt idx="18">
                  <c:v>Q3-2021</c:v>
                </c:pt>
                <c:pt idx="19">
                  <c:v>Q4-2021</c:v>
                </c:pt>
                <c:pt idx="20">
                  <c:v>Q1-2022</c:v>
                </c:pt>
                <c:pt idx="21">
                  <c:v>Q2-2022</c:v>
                </c:pt>
                <c:pt idx="22">
                  <c:v>Q3-2022</c:v>
                </c:pt>
              </c:strCache>
            </c:strRef>
          </c:cat>
          <c:val>
            <c:numRef>
              <c:f>Data!$M$23:$AJ$23</c:f>
              <c:numCache>
                <c:formatCode>General</c:formatCode>
                <c:ptCount val="24"/>
                <c:pt idx="0">
                  <c:v>229</c:v>
                </c:pt>
                <c:pt idx="1">
                  <c:v>330</c:v>
                </c:pt>
                <c:pt idx="2">
                  <c:v>527</c:v>
                </c:pt>
                <c:pt idx="3">
                  <c:v>793</c:v>
                </c:pt>
                <c:pt idx="4">
                  <c:v>1490</c:v>
                </c:pt>
                <c:pt idx="5">
                  <c:v>2219</c:v>
                </c:pt>
                <c:pt idx="6">
                  <c:v>2728</c:v>
                </c:pt>
                <c:pt idx="7">
                  <c:v>2981</c:v>
                </c:pt>
                <c:pt idx="8">
                  <c:v>3734</c:v>
                </c:pt>
                <c:pt idx="9">
                  <c:v>4141</c:v>
                </c:pt>
                <c:pt idx="10">
                  <c:v>4459</c:v>
                </c:pt>
                <c:pt idx="11">
                  <c:v>4705</c:v>
                </c:pt>
                <c:pt idx="12">
                  <c:v>4892</c:v>
                </c:pt>
                <c:pt idx="13">
                  <c:v>5094</c:v>
                </c:pt>
                <c:pt idx="14">
                  <c:v>5278</c:v>
                </c:pt>
                <c:pt idx="15">
                  <c:v>5423</c:v>
                </c:pt>
                <c:pt idx="16">
                  <c:v>5602</c:v>
                </c:pt>
                <c:pt idx="17">
                  <c:v>5789</c:v>
                </c:pt>
                <c:pt idx="18">
                  <c:v>6031</c:v>
                </c:pt>
                <c:pt idx="19">
                  <c:v>6180</c:v>
                </c:pt>
                <c:pt idx="20">
                  <c:v>6272</c:v>
                </c:pt>
                <c:pt idx="21">
                  <c:v>6323</c:v>
                </c:pt>
                <c:pt idx="22">
                  <c:v>6459</c:v>
                </c:pt>
                <c:pt idx="23">
                  <c:v>6558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FD-497E-A0F0-BBF1BB35CD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678407735"/>
        <c:axId val="678403143"/>
      </c:barChart>
      <c:catAx>
        <c:axId val="6784077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cap="none" baseline="0"/>
                  <a:t>Quarter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403143"/>
        <c:crosses val="autoZero"/>
        <c:auto val="1"/>
        <c:lblAlgn val="ctr"/>
        <c:lblOffset val="100"/>
        <c:noMultiLvlLbl val="0"/>
      </c:catAx>
      <c:valAx>
        <c:axId val="678403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cap="none" baseline="0">
                    <a:effectLst/>
                  </a:rPr>
                  <a:t>Number of Sites</a:t>
                </a:r>
                <a:endParaRPr lang="en-US" sz="900" b="0" cap="none" baseline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4077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[2022 MDSAP Forum Data Set_v1.xlsx]Sheet10!PivotTable10</c:name>
    <c:fmtId val="3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Sheet10!$B$3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66-4BAF-86B2-D73296FD6C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66-4BAF-86B2-D73296FD6C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66-4BAF-86B2-D73296FD6C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366-4BAF-86B2-D73296FD6C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366-4BAF-86B2-D73296FD6C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366-4BAF-86B2-D73296FD6C0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366-4BAF-86B2-D73296FD6C0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366-4BAF-86B2-D73296FD6C0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366-4BAF-86B2-D73296FD6C0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366-4BAF-86B2-D73296FD6C0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D366-4BAF-86B2-D73296FD6C06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D366-4BAF-86B2-D73296FD6C06}"/>
              </c:ext>
            </c:extLst>
          </c:dPt>
          <c:dLbls>
            <c:dLbl>
              <c:idx val="5"/>
              <c:layout>
                <c:manualLayout>
                  <c:x val="-2.2646412278827126E-2"/>
                  <c:y val="4.355264137706691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366-4BAF-86B2-D73296FD6C06}"/>
                </c:ext>
              </c:extLst>
            </c:dLbl>
            <c:dLbl>
              <c:idx val="6"/>
              <c:layout>
                <c:manualLayout>
                  <c:x val="-5.2260951412677987E-3"/>
                  <c:y val="2.488722364403820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366-4BAF-86B2-D73296FD6C06}"/>
                </c:ext>
              </c:extLst>
            </c:dLbl>
            <c:dLbl>
              <c:idx val="7"/>
              <c:layout>
                <c:manualLayout>
                  <c:x val="-6.3873758295944474E-17"/>
                  <c:y val="1.555451477752389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366-4BAF-86B2-D73296FD6C06}"/>
                </c:ext>
              </c:extLst>
            </c:dLbl>
            <c:dLbl>
              <c:idx val="8"/>
              <c:layout>
                <c:manualLayout>
                  <c:x val="-4.7034856271410186E-2"/>
                  <c:y val="-2.488722364403823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366-4BAF-86B2-D73296FD6C06}"/>
                </c:ext>
              </c:extLst>
            </c:dLbl>
            <c:dLbl>
              <c:idx val="9"/>
              <c:layout>
                <c:manualLayout>
                  <c:x val="-1.219422199629153E-2"/>
                  <c:y val="-6.221805911009559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366-4BAF-86B2-D73296FD6C06}"/>
                </c:ext>
              </c:extLst>
            </c:dLbl>
            <c:dLbl>
              <c:idx val="10"/>
              <c:layout>
                <c:manualLayout>
                  <c:x val="2.4388443992582998E-2"/>
                  <c:y val="-3.110902955504779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366-4BAF-86B2-D73296FD6C06}"/>
                </c:ext>
              </c:extLst>
            </c:dLbl>
            <c:dLbl>
              <c:idx val="11"/>
              <c:layout>
                <c:manualLayout>
                  <c:x val="9.0585649115308572E-2"/>
                  <c:y val="9.3327088665143363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366-4BAF-86B2-D73296FD6C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Sheet10!$A$4:$A$16</c:f>
              <c:strCache>
                <c:ptCount val="12"/>
                <c:pt idx="0">
                  <c:v>United States</c:v>
                </c:pt>
                <c:pt idx="1">
                  <c:v>Rest of the World</c:v>
                </c:pt>
                <c:pt idx="2">
                  <c:v>Germany</c:v>
                </c:pt>
                <c:pt idx="3">
                  <c:v>China</c:v>
                </c:pt>
                <c:pt idx="4">
                  <c:v>Canada</c:v>
                </c:pt>
                <c:pt idx="5">
                  <c:v>Japan</c:v>
                </c:pt>
                <c:pt idx="6">
                  <c:v>United Kingdom</c:v>
                </c:pt>
                <c:pt idx="7">
                  <c:v>France</c:v>
                </c:pt>
                <c:pt idx="8">
                  <c:v>Korea-South</c:v>
                </c:pt>
                <c:pt idx="9">
                  <c:v>Switzerland</c:v>
                </c:pt>
                <c:pt idx="10">
                  <c:v>Australia</c:v>
                </c:pt>
                <c:pt idx="11">
                  <c:v>Brazil</c:v>
                </c:pt>
              </c:strCache>
            </c:strRef>
          </c:cat>
          <c:val>
            <c:numRef>
              <c:f>Sheet10!$B$4:$B$16</c:f>
              <c:numCache>
                <c:formatCode>General</c:formatCode>
                <c:ptCount val="12"/>
                <c:pt idx="0">
                  <c:v>2647</c:v>
                </c:pt>
                <c:pt idx="1">
                  <c:v>1298</c:v>
                </c:pt>
                <c:pt idx="2">
                  <c:v>525</c:v>
                </c:pt>
                <c:pt idx="3">
                  <c:v>478</c:v>
                </c:pt>
                <c:pt idx="4">
                  <c:v>455</c:v>
                </c:pt>
                <c:pt idx="5">
                  <c:v>229</c:v>
                </c:pt>
                <c:pt idx="6">
                  <c:v>217</c:v>
                </c:pt>
                <c:pt idx="7">
                  <c:v>179</c:v>
                </c:pt>
                <c:pt idx="8">
                  <c:v>172</c:v>
                </c:pt>
                <c:pt idx="9">
                  <c:v>170</c:v>
                </c:pt>
                <c:pt idx="10">
                  <c:v>61</c:v>
                </c:pt>
                <c:pt idx="1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366-4BAF-86B2-D73296FD6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[Book1]Table1!PivotTable8</c:name>
    <c:fmtId val="3"/>
  </c:pivotSource>
  <c:chart>
    <c:autoTitleDeleted val="0"/>
    <c:pivotFmts>
      <c:pivotFmt>
        <c:idx val="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showLegendKey val="0"/>
          <c:showVal val="1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circle"/>
          <c:size val="4"/>
        </c:marker>
      </c:pivotFmt>
      <c:pivotFmt>
        <c:idx val="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circle"/>
          <c:size val="4"/>
        </c:marker>
      </c:pivotFmt>
      <c:pivotFmt>
        <c:idx val="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circle"/>
          <c:size val="4"/>
        </c:marker>
      </c:pivotFmt>
      <c:pivotFmt>
        <c:idx val="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circle"/>
          <c:size val="4"/>
        </c:marker>
      </c:pivotFmt>
      <c:pivotFmt>
        <c:idx val="1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1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1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1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1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1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1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2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2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22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2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2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2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2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2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2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3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32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3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3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3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3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3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3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4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4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4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4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4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4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4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4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5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5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52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5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5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5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5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5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5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6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62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6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6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6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6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6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6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  <c:pivotFmt>
        <c:idx val="7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26970639407827807"/>
          <c:y val="0.13825757575757575"/>
          <c:w val="0.48138792463637359"/>
          <c:h val="0.61363636363636365"/>
        </c:manualLayout>
      </c:layout>
      <c:doughnutChart>
        <c:varyColors val="1"/>
        <c:ser>
          <c:idx val="0"/>
          <c:order val="0"/>
          <c:tx>
            <c:strRef>
              <c:f>Table1!$I$4:$I$5</c:f>
              <c:strCache>
                <c:ptCount val="1"/>
                <c:pt idx="0">
                  <c:v>2018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826-4599-B64A-F836CCB76CC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826-4599-B64A-F836CCB76CC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826-4599-B64A-F836CCB76CC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826-4599-B64A-F836CCB76CC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826-4599-B64A-F836CCB76CC5}"/>
              </c:ext>
            </c:extLst>
          </c:dPt>
          <c:cat>
            <c:strRef>
              <c:f>Table1!$H$6:$H$11</c:f>
              <c:strCache>
                <c:ptCount val="5"/>
                <c:pt idx="0">
                  <c:v>Australia Jurisdiction</c:v>
                </c:pt>
                <c:pt idx="1">
                  <c:v>Brazil Jurisdiction</c:v>
                </c:pt>
                <c:pt idx="2">
                  <c:v>Canada Jurisdiction</c:v>
                </c:pt>
                <c:pt idx="3">
                  <c:v>Japan Jurisdiction</c:v>
                </c:pt>
                <c:pt idx="4">
                  <c:v>US Jurisdiction</c:v>
                </c:pt>
              </c:strCache>
            </c:strRef>
          </c:cat>
          <c:val>
            <c:numRef>
              <c:f>Table1!$I$6:$I$11</c:f>
              <c:numCache>
                <c:formatCode>General</c:formatCode>
                <c:ptCount val="5"/>
                <c:pt idx="0">
                  <c:v>1797</c:v>
                </c:pt>
                <c:pt idx="1">
                  <c:v>1576</c:v>
                </c:pt>
                <c:pt idx="2">
                  <c:v>2335</c:v>
                </c:pt>
                <c:pt idx="3">
                  <c:v>1540</c:v>
                </c:pt>
                <c:pt idx="4">
                  <c:v>2205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26-4599-B64A-F836CCB76CC5}"/>
            </c:ext>
          </c:extLst>
        </c:ser>
        <c:ser>
          <c:idx val="1"/>
          <c:order val="1"/>
          <c:tx>
            <c:strRef>
              <c:f>Table1!$J$4:$J$5</c:f>
              <c:strCache>
                <c:ptCount val="1"/>
                <c:pt idx="0">
                  <c:v>2019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8826-4599-B64A-F836CCB76CC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8826-4599-B64A-F836CCB76CC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8826-4599-B64A-F836CCB76CC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8826-4599-B64A-F836CCB76CC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4-8826-4599-B64A-F836CCB76CC5}"/>
              </c:ext>
            </c:extLst>
          </c:dPt>
          <c:cat>
            <c:strRef>
              <c:f>Table1!$H$6:$H$11</c:f>
              <c:strCache>
                <c:ptCount val="5"/>
                <c:pt idx="0">
                  <c:v>Australia Jurisdiction</c:v>
                </c:pt>
                <c:pt idx="1">
                  <c:v>Brazil Jurisdiction</c:v>
                </c:pt>
                <c:pt idx="2">
                  <c:v>Canada Jurisdiction</c:v>
                </c:pt>
                <c:pt idx="3">
                  <c:v>Japan Jurisdiction</c:v>
                </c:pt>
                <c:pt idx="4">
                  <c:v>US Jurisdiction</c:v>
                </c:pt>
              </c:strCache>
            </c:strRef>
          </c:cat>
          <c:val>
            <c:numRef>
              <c:f>Table1!$J$6:$J$11</c:f>
              <c:numCache>
                <c:formatCode>General</c:formatCode>
                <c:ptCount val="5"/>
                <c:pt idx="0">
                  <c:v>2831</c:v>
                </c:pt>
                <c:pt idx="1">
                  <c:v>2351</c:v>
                </c:pt>
                <c:pt idx="2">
                  <c:v>3767</c:v>
                </c:pt>
                <c:pt idx="3">
                  <c:v>2287</c:v>
                </c:pt>
                <c:pt idx="4">
                  <c:v>3511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8826-4599-B64A-F836CCB76CC5}"/>
            </c:ext>
          </c:extLst>
        </c:ser>
        <c:ser>
          <c:idx val="2"/>
          <c:order val="2"/>
          <c:tx>
            <c:strRef>
              <c:f>Table1!$K$4:$K$5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8826-4599-B64A-F836CCB76CC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8826-4599-B64A-F836CCB76CC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B-8826-4599-B64A-F836CCB76CC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D-8826-4599-B64A-F836CCB76CC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F-8826-4599-B64A-F836CCB76CC5}"/>
              </c:ext>
            </c:extLst>
          </c:dPt>
          <c:cat>
            <c:strRef>
              <c:f>Table1!$H$6:$H$11</c:f>
              <c:strCache>
                <c:ptCount val="5"/>
                <c:pt idx="0">
                  <c:v>Australia Jurisdiction</c:v>
                </c:pt>
                <c:pt idx="1">
                  <c:v>Brazil Jurisdiction</c:v>
                </c:pt>
                <c:pt idx="2">
                  <c:v>Canada Jurisdiction</c:v>
                </c:pt>
                <c:pt idx="3">
                  <c:v>Japan Jurisdiction</c:v>
                </c:pt>
                <c:pt idx="4">
                  <c:v>US Jurisdiction</c:v>
                </c:pt>
              </c:strCache>
            </c:strRef>
          </c:cat>
          <c:val>
            <c:numRef>
              <c:f>Table1!$K$6:$K$11</c:f>
              <c:numCache>
                <c:formatCode>General</c:formatCode>
                <c:ptCount val="5"/>
                <c:pt idx="0">
                  <c:v>3311</c:v>
                </c:pt>
                <c:pt idx="1">
                  <c:v>2715</c:v>
                </c:pt>
                <c:pt idx="2">
                  <c:v>4330</c:v>
                </c:pt>
                <c:pt idx="3">
                  <c:v>2611</c:v>
                </c:pt>
                <c:pt idx="4">
                  <c:v>4087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8826-4599-B64A-F836CCB76CC5}"/>
            </c:ext>
          </c:extLst>
        </c:ser>
        <c:ser>
          <c:idx val="3"/>
          <c:order val="3"/>
          <c:tx>
            <c:strRef>
              <c:f>Table1!$L$4:$L$5</c:f>
              <c:strCache>
                <c:ptCount val="1"/>
                <c:pt idx="0">
                  <c:v>2021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2-8826-4599-B64A-F836CCB76CC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4-8826-4599-B64A-F836CCB76CC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6-8826-4599-B64A-F836CCB76CC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8-8826-4599-B64A-F836CCB76CC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A-8826-4599-B64A-F836CCB76CC5}"/>
              </c:ext>
            </c:extLst>
          </c:dPt>
          <c:cat>
            <c:strRef>
              <c:f>Table1!$H$6:$H$11</c:f>
              <c:strCache>
                <c:ptCount val="5"/>
                <c:pt idx="0">
                  <c:v>Australia Jurisdiction</c:v>
                </c:pt>
                <c:pt idx="1">
                  <c:v>Brazil Jurisdiction</c:v>
                </c:pt>
                <c:pt idx="2">
                  <c:v>Canada Jurisdiction</c:v>
                </c:pt>
                <c:pt idx="3">
                  <c:v>Japan Jurisdiction</c:v>
                </c:pt>
                <c:pt idx="4">
                  <c:v>US Jurisdiction</c:v>
                </c:pt>
              </c:strCache>
            </c:strRef>
          </c:cat>
          <c:val>
            <c:numRef>
              <c:f>Table1!$L$6:$L$11</c:f>
              <c:numCache>
                <c:formatCode>General</c:formatCode>
                <c:ptCount val="5"/>
                <c:pt idx="0">
                  <c:v>3335</c:v>
                </c:pt>
                <c:pt idx="1">
                  <c:v>2782</c:v>
                </c:pt>
                <c:pt idx="2">
                  <c:v>4261</c:v>
                </c:pt>
                <c:pt idx="3">
                  <c:v>2699</c:v>
                </c:pt>
                <c:pt idx="4">
                  <c:v>4116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8826-4599-B64A-F836CCB76CC5}"/>
            </c:ext>
          </c:extLst>
        </c:ser>
        <c:ser>
          <c:idx val="4"/>
          <c:order val="4"/>
          <c:tx>
            <c:strRef>
              <c:f>Table1!$M$4:$M$5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D-8826-4599-B64A-F836CCB76CC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F-8826-4599-B64A-F836CCB76CC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1-8826-4599-B64A-F836CCB76CC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3-8826-4599-B64A-F836CCB76CC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5-8826-4599-B64A-F836CCB76CC5}"/>
              </c:ext>
            </c:extLst>
          </c:dPt>
          <c:dLbls>
            <c:dLbl>
              <c:idx val="0"/>
              <c:layout>
                <c:manualLayout>
                  <c:x val="8.4402694312350424E-2"/>
                  <c:y val="-6.271057026962539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8826-4599-B64A-F836CCB76CC5}"/>
                </c:ext>
              </c:extLst>
            </c:dLbl>
            <c:dLbl>
              <c:idx val="1"/>
              <c:layout>
                <c:manualLayout>
                  <c:x val="9.206854080542981E-2"/>
                  <c:y val="3.872047244094488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8826-4599-B64A-F836CCB76CC5}"/>
                </c:ext>
              </c:extLst>
            </c:dLbl>
            <c:dLbl>
              <c:idx val="2"/>
              <c:layout>
                <c:manualLayout>
                  <c:x val="2.9715303989899604E-3"/>
                  <c:y val="7.954545454545454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8826-4599-B64A-F836CCB76CC5}"/>
                </c:ext>
              </c:extLst>
            </c:dLbl>
            <c:dLbl>
              <c:idx val="3"/>
              <c:layout>
                <c:manualLayout>
                  <c:x val="-7.4288259974749041E-2"/>
                  <c:y val="8.712121212121212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8826-4599-B64A-F836CCB76CC5}"/>
                </c:ext>
              </c:extLst>
            </c:dLbl>
            <c:dLbl>
              <c:idx val="4"/>
              <c:layout>
                <c:manualLayout>
                  <c:x val="-6.1188490490634795E-2"/>
                  <c:y val="-8.122882366976855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8826-4599-B64A-F836CCB76C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Table1!$H$6:$H$11</c:f>
              <c:strCache>
                <c:ptCount val="5"/>
                <c:pt idx="0">
                  <c:v>Australia Jurisdiction</c:v>
                </c:pt>
                <c:pt idx="1">
                  <c:v>Brazil Jurisdiction</c:v>
                </c:pt>
                <c:pt idx="2">
                  <c:v>Canada Jurisdiction</c:v>
                </c:pt>
                <c:pt idx="3">
                  <c:v>Japan Jurisdiction</c:v>
                </c:pt>
                <c:pt idx="4">
                  <c:v>US Jurisdiction</c:v>
                </c:pt>
              </c:strCache>
            </c:strRef>
          </c:cat>
          <c:val>
            <c:numRef>
              <c:f>Table1!$M$6:$M$11</c:f>
              <c:numCache>
                <c:formatCode>General</c:formatCode>
                <c:ptCount val="5"/>
                <c:pt idx="0">
                  <c:v>1695</c:v>
                </c:pt>
                <c:pt idx="1">
                  <c:v>1415</c:v>
                </c:pt>
                <c:pt idx="2">
                  <c:v>2270</c:v>
                </c:pt>
                <c:pt idx="3">
                  <c:v>1301</c:v>
                </c:pt>
                <c:pt idx="4">
                  <c:v>2214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8826-4599-B64A-F836CCB76C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5138"/>
          </a:xfrm>
          <a:prstGeom prst="rect">
            <a:avLst/>
          </a:prstGeom>
        </p:spPr>
        <p:txBody>
          <a:bodyPr vert="horz" lIns="92099" tIns="46049" rIns="92099" bIns="46049" rtlCol="0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925" y="0"/>
            <a:ext cx="3036888" cy="465138"/>
          </a:xfrm>
          <a:prstGeom prst="rect">
            <a:avLst/>
          </a:prstGeom>
        </p:spPr>
        <p:txBody>
          <a:bodyPr vert="horz" wrap="square" lIns="92099" tIns="46049" rIns="92099" bIns="4604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34ACF68-271C-4564-A744-D5DBE95EBD25}" type="datetimeFigureOut">
              <a:rPr lang="en-US"/>
              <a:pPr>
                <a:defRPr/>
              </a:pPr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9" tIns="46049" rIns="92099" bIns="4604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2099" tIns="46049" rIns="92099" bIns="4604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6888" cy="465138"/>
          </a:xfrm>
          <a:prstGeom prst="rect">
            <a:avLst/>
          </a:prstGeom>
        </p:spPr>
        <p:txBody>
          <a:bodyPr vert="horz" lIns="92099" tIns="46049" rIns="92099" bIns="46049" rtlCol="0" anchor="b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</p:spPr>
        <p:txBody>
          <a:bodyPr vert="horz" wrap="square" lIns="92099" tIns="46049" rIns="92099" bIns="4604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C95F579-8D91-4C38-A0F6-655015F0B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274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12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668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24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78126" algn="l" defTabSz="9112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3752" algn="l" defTabSz="9112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9380" algn="l" defTabSz="9112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5004" algn="l" defTabSz="9112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5F579-8D91-4C38-A0F6-655015F0B13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22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5F579-8D91-4C38-A0F6-655015F0B13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08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5F579-8D91-4C38-A0F6-655015F0B13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72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5F579-8D91-4C38-A0F6-655015F0B13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53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5F579-8D91-4C38-A0F6-655015F0B13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47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5F579-8D91-4C38-A0F6-655015F0B13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4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5F579-8D91-4C38-A0F6-655015F0B13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91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D096E-F377-402D-88C9-EE6AA90B789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0950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5F579-8D91-4C38-A0F6-655015F0B13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78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22" indent="-17342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A54A8-53D8-471A-9F9C-D9C503CE65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77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D096E-F377-402D-88C9-EE6AA90B789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0616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19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95F579-8D91-4C38-A0F6-655015F0B13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69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5F579-8D91-4C38-A0F6-655015F0B13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80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5F579-8D91-4C38-A0F6-655015F0B13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34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5F579-8D91-4C38-A0F6-655015F0B13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78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5F579-8D91-4C38-A0F6-655015F0B13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03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4339828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9B8051-FE4B-4CA1-912F-380203BF3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20207"/>
            <a:ext cx="343216" cy="1606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AFE4D3-5913-495B-B241-2E7F8D0CB6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7" y="4914742"/>
            <a:ext cx="331445" cy="1716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0D9284-D9A3-4AF9-A153-68755F9E91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3" y="4914743"/>
            <a:ext cx="341846" cy="171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9A1736-FB1C-43AA-A6AE-ED0D289891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40" y="4914742"/>
            <a:ext cx="309600" cy="1716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11C4C3-0613-4A29-BDF9-6420E1D1C5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50" y="4914742"/>
            <a:ext cx="326250" cy="17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9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1" y="1219180"/>
            <a:ext cx="8509103" cy="35026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646845" y="4853801"/>
            <a:ext cx="372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1"/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4759338-CD37-4E45-A22A-373791A54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205979"/>
            <a:ext cx="8509103" cy="85725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54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B8D6C6-885E-47EB-BFBC-38F054ED2F96}"/>
              </a:ext>
            </a:extLst>
          </p:cNvPr>
          <p:cNvSpPr/>
          <p:nvPr userDrawn="1"/>
        </p:nvSpPr>
        <p:spPr>
          <a:xfrm>
            <a:off x="7772400" y="0"/>
            <a:ext cx="13716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7BA04D-4423-4A8C-8479-E6A3FDDB5232}"/>
              </a:ext>
            </a:extLst>
          </p:cNvPr>
          <p:cNvGrpSpPr/>
          <p:nvPr userDrawn="1"/>
        </p:nvGrpSpPr>
        <p:grpSpPr>
          <a:xfrm>
            <a:off x="3395260" y="1276350"/>
            <a:ext cx="2353480" cy="1931670"/>
            <a:chOff x="3581400" y="1504950"/>
            <a:chExt cx="2353480" cy="193167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C98BE1B-5ECE-4ADE-A1E7-9D4028FCC6AD}"/>
                </a:ext>
              </a:extLst>
            </p:cNvPr>
            <p:cNvGrpSpPr/>
            <p:nvPr userDrawn="1"/>
          </p:nvGrpSpPr>
          <p:grpSpPr>
            <a:xfrm>
              <a:off x="3581400" y="1504950"/>
              <a:ext cx="2353480" cy="1447801"/>
              <a:chOff x="2809200" y="1123950"/>
              <a:chExt cx="2353480" cy="1447801"/>
            </a:xfrm>
          </p:grpSpPr>
          <p:pic>
            <p:nvPicPr>
              <p:cNvPr id="4" name="Graphic 3" descr="Africa">
                <a:extLst>
                  <a:ext uri="{FF2B5EF4-FFF2-40B4-BE49-F238E27FC236}">
                    <a16:creationId xmlns:a16="http://schemas.microsoft.com/office/drawing/2014/main" id="{A428FE6E-E0E7-4AB1-B5AB-072D179C47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623602" y="1828800"/>
                <a:ext cx="621548" cy="621548"/>
              </a:xfrm>
              <a:prstGeom prst="rect">
                <a:avLst/>
              </a:prstGeom>
            </p:spPr>
          </p:pic>
          <p:pic>
            <p:nvPicPr>
              <p:cNvPr id="6" name="Graphic 5" descr="Asia">
                <a:extLst>
                  <a:ext uri="{FF2B5EF4-FFF2-40B4-BE49-F238E27FC236}">
                    <a16:creationId xmlns:a16="http://schemas.microsoft.com/office/drawing/2014/main" id="{B729B9CC-0A23-4CD6-B859-475AFA49B2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62400" y="1219070"/>
                <a:ext cx="1200280" cy="1200280"/>
              </a:xfrm>
              <a:prstGeom prst="rect">
                <a:avLst/>
              </a:prstGeom>
            </p:spPr>
          </p:pic>
          <p:pic>
            <p:nvPicPr>
              <p:cNvPr id="8" name="Graphic 7" descr="Australia">
                <a:extLst>
                  <a:ext uri="{FF2B5EF4-FFF2-40B4-BE49-F238E27FC236}">
                    <a16:creationId xmlns:a16="http://schemas.microsoft.com/office/drawing/2014/main" id="{ED6E63C7-0D53-4CD0-A7E7-B250C37C74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496651" y="2038351"/>
                <a:ext cx="533400" cy="533400"/>
              </a:xfrm>
              <a:prstGeom prst="rect">
                <a:avLst/>
              </a:prstGeom>
            </p:spPr>
          </p:pic>
          <p:pic>
            <p:nvPicPr>
              <p:cNvPr id="10" name="Graphic 9" descr="Europe">
                <a:extLst>
                  <a:ext uri="{FF2B5EF4-FFF2-40B4-BE49-F238E27FC236}">
                    <a16:creationId xmlns:a16="http://schemas.microsoft.com/office/drawing/2014/main" id="{644EBE53-3BA3-42DE-9D63-6E7FC6C8643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538000" y="112395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" name="Graphic 11" descr="North America">
                <a:extLst>
                  <a:ext uri="{FF2B5EF4-FFF2-40B4-BE49-F238E27FC236}">
                    <a16:creationId xmlns:a16="http://schemas.microsoft.com/office/drawing/2014/main" id="{3BEEBBAF-A421-42FA-8498-5A491516E6E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809200" y="12954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4" name="Graphic 13" descr="South America">
                <a:extLst>
                  <a:ext uri="{FF2B5EF4-FFF2-40B4-BE49-F238E27FC236}">
                    <a16:creationId xmlns:a16="http://schemas.microsoft.com/office/drawing/2014/main" id="{E9302F0E-2791-4FF3-A274-867272E03CB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041950" y="1981200"/>
                <a:ext cx="533400" cy="533400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66C64D-940D-4D5D-8A25-97A2C35C4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4650" y="2918460"/>
              <a:ext cx="1828800" cy="518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9147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2" y="1219180"/>
            <a:ext cx="8509103" cy="35026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46844" y="485380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1"/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4759338-CD37-4E45-A22A-373791A54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2" y="205979"/>
            <a:ext cx="8509103" cy="85725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8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47979" y="4807331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1"/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638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7.png"/><Relationship Id="rId18" Type="http://schemas.openxmlformats.org/officeDocument/2006/relationships/image" Target="../media/image1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sv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svg"/><Relationship Id="rId19" Type="http://schemas.openxmlformats.org/officeDocument/2006/relationships/image" Target="../media/image1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B87DB6B9-531D-45C3-B71A-7FAF1E23A6F4}"/>
              </a:ext>
            </a:extLst>
          </p:cNvPr>
          <p:cNvSpPr/>
          <p:nvPr userDrawn="1"/>
        </p:nvSpPr>
        <p:spPr>
          <a:xfrm flipH="1">
            <a:off x="0" y="4826380"/>
            <a:ext cx="9144000" cy="336170"/>
          </a:xfrm>
          <a:prstGeom prst="rt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FDF9259D-2F5A-4B40-9C81-F9C306C60719}"/>
              </a:ext>
            </a:extLst>
          </p:cNvPr>
          <p:cNvSpPr/>
          <p:nvPr userDrawn="1"/>
        </p:nvSpPr>
        <p:spPr>
          <a:xfrm>
            <a:off x="0" y="4807330"/>
            <a:ext cx="9144000" cy="336170"/>
          </a:xfrm>
          <a:prstGeom prst="rtTriangle">
            <a:avLst/>
          </a:prstGeom>
          <a:solidFill>
            <a:srgbClr val="C6C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1002">
            <a:schemeClr val="lt2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457200" y="205979"/>
            <a:ext cx="821548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C2247A0-0566-4976-A476-FFE498ECC3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8A7EA2-E7F3-4F9A-82B3-79A3C03F8ECD}"/>
              </a:ext>
            </a:extLst>
          </p:cNvPr>
          <p:cNvGrpSpPr/>
          <p:nvPr userDrawn="1"/>
        </p:nvGrpSpPr>
        <p:grpSpPr>
          <a:xfrm>
            <a:off x="7848600" y="71061"/>
            <a:ext cx="1180291" cy="994947"/>
            <a:chOff x="7772400" y="-23397"/>
            <a:chExt cx="1295400" cy="109198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84FDE1B-8C88-45A4-A91F-DD3F24111B07}"/>
                </a:ext>
              </a:extLst>
            </p:cNvPr>
            <p:cNvGrpSpPr/>
            <p:nvPr userDrawn="1"/>
          </p:nvGrpSpPr>
          <p:grpSpPr>
            <a:xfrm>
              <a:off x="7772400" y="-23397"/>
              <a:ext cx="1295400" cy="882879"/>
              <a:chOff x="2809200" y="1123950"/>
              <a:chExt cx="2353480" cy="1447801"/>
            </a:xfrm>
            <a:solidFill>
              <a:schemeClr val="bg2">
                <a:lumMod val="90000"/>
              </a:schemeClr>
            </a:solidFill>
          </p:grpSpPr>
          <p:pic>
            <p:nvPicPr>
              <p:cNvPr id="22" name="Graphic 21" descr="Africa">
                <a:extLst>
                  <a:ext uri="{FF2B5EF4-FFF2-40B4-BE49-F238E27FC236}">
                    <a16:creationId xmlns:a16="http://schemas.microsoft.com/office/drawing/2014/main" id="{C854B502-1AEA-4963-81AF-CCAB8F4AAE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623602" y="1828800"/>
                <a:ext cx="621548" cy="621548"/>
              </a:xfrm>
              <a:prstGeom prst="rect">
                <a:avLst/>
              </a:prstGeom>
            </p:spPr>
          </p:pic>
          <p:pic>
            <p:nvPicPr>
              <p:cNvPr id="23" name="Graphic 22" descr="Asia">
                <a:extLst>
                  <a:ext uri="{FF2B5EF4-FFF2-40B4-BE49-F238E27FC236}">
                    <a16:creationId xmlns:a16="http://schemas.microsoft.com/office/drawing/2014/main" id="{ACDE6793-A858-4922-BC78-F1179D0868B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962400" y="1219070"/>
                <a:ext cx="1200280" cy="1200280"/>
              </a:xfrm>
              <a:prstGeom prst="rect">
                <a:avLst/>
              </a:prstGeom>
            </p:spPr>
          </p:pic>
          <p:pic>
            <p:nvPicPr>
              <p:cNvPr id="24" name="Graphic 23" descr="Australia">
                <a:extLst>
                  <a:ext uri="{FF2B5EF4-FFF2-40B4-BE49-F238E27FC236}">
                    <a16:creationId xmlns:a16="http://schemas.microsoft.com/office/drawing/2014/main" id="{6195846E-07BA-4F02-8C06-F008A5B253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496651" y="2038351"/>
                <a:ext cx="533400" cy="533400"/>
              </a:xfrm>
              <a:prstGeom prst="rect">
                <a:avLst/>
              </a:prstGeom>
            </p:spPr>
          </p:pic>
          <p:pic>
            <p:nvPicPr>
              <p:cNvPr id="25" name="Graphic 24" descr="Europe">
                <a:extLst>
                  <a:ext uri="{FF2B5EF4-FFF2-40B4-BE49-F238E27FC236}">
                    <a16:creationId xmlns:a16="http://schemas.microsoft.com/office/drawing/2014/main" id="{28FE5E99-B8E4-4F69-90C9-956BBDDF13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3538000" y="112395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6" name="Graphic 25" descr="North America">
                <a:extLst>
                  <a:ext uri="{FF2B5EF4-FFF2-40B4-BE49-F238E27FC236}">
                    <a16:creationId xmlns:a16="http://schemas.microsoft.com/office/drawing/2014/main" id="{E690175D-DA72-4ADE-B13D-9683CA498A3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809200" y="12954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7" name="Graphic 26" descr="South America">
                <a:extLst>
                  <a:ext uri="{FF2B5EF4-FFF2-40B4-BE49-F238E27FC236}">
                    <a16:creationId xmlns:a16="http://schemas.microsoft.com/office/drawing/2014/main" id="{D5A3E095-72E8-4AC3-80BD-0B4118F27F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041950" y="1981200"/>
                <a:ext cx="533400" cy="533400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E794DC-FF8B-41A7-8618-A653EDFFDE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454" y="809503"/>
              <a:ext cx="914400" cy="259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581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12" r:id="rId1"/>
    <p:sldLayoutId id="2147489314" r:id="rId2"/>
    <p:sldLayoutId id="2147489322" r:id="rId3"/>
    <p:sldLayoutId id="2147489323" r:id="rId4"/>
    <p:sldLayoutId id="2147489324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2.png"/><Relationship Id="rId5" Type="http://schemas.openxmlformats.org/officeDocument/2006/relationships/hyperlink" Target="mailto:MDSAP@fda.hhs.gov" TargetMode="Externa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wm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4.wmf"/><Relationship Id="rId5" Type="http://schemas.openxmlformats.org/officeDocument/2006/relationships/image" Target="../media/image33.jpe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2.png"/><Relationship Id="rId3" Type="http://schemas.openxmlformats.org/officeDocument/2006/relationships/audio" Target="../media/media4.m4a"/><Relationship Id="rId7" Type="http://schemas.openxmlformats.org/officeDocument/2006/relationships/image" Target="../media/image40.jpg"/><Relationship Id="rId12" Type="http://schemas.openxmlformats.org/officeDocument/2006/relationships/image" Target="../media/image45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11" Type="http://schemas.openxmlformats.org/officeDocument/2006/relationships/image" Target="../media/image44.jp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audio" Target="../media/media5.m4a"/><Relationship Id="rId16" Type="http://schemas.openxmlformats.org/officeDocument/2006/relationships/image" Target="../media/image57.png"/><Relationship Id="rId20" Type="http://schemas.openxmlformats.org/officeDocument/2006/relationships/image" Target="../media/image32.png"/><Relationship Id="rId1" Type="http://schemas.microsoft.com/office/2007/relationships/media" Target="../media/media5.m4a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gif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0.jpe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2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2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2.png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388" y="1623733"/>
            <a:ext cx="6400800" cy="1314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Medical Device Single Audit Program Overview &amp; Update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34A494-7083-A911-748E-DB6C37018A23}"/>
              </a:ext>
            </a:extLst>
          </p:cNvPr>
          <p:cNvSpPr txBox="1"/>
          <p:nvPr/>
        </p:nvSpPr>
        <p:spPr>
          <a:xfrm>
            <a:off x="5257800" y="3790950"/>
            <a:ext cx="36086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Neil A. Mafnas, CDR, USPHS</a:t>
            </a:r>
          </a:p>
          <a:p>
            <a:r>
              <a:rPr lang="en-US" sz="1400" dirty="0"/>
              <a:t>International Affairs Team</a:t>
            </a:r>
          </a:p>
          <a:p>
            <a:r>
              <a:rPr lang="en-US" sz="1400" dirty="0"/>
              <a:t>Center for Devices and Radiological Health</a:t>
            </a:r>
          </a:p>
          <a:p>
            <a:r>
              <a:rPr lang="en-US" sz="1400" dirty="0"/>
              <a:t>U.S. FDA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33CD1D1-ABA6-F315-6749-42D639939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7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80"/>
    </mc:Choice>
    <mc:Fallback xmlns="">
      <p:transition spd="slow" advTm="19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B9B426-65B6-4033-AB41-E51D032D2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28637" y="1219200"/>
            <a:ext cx="5899425" cy="35020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44DBA5-1E27-4B71-91B8-6AF571B55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MDSAP Participant Where are They?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734BD6-C2FE-F788-C72F-884322806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3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4"/>
    </mc:Choice>
    <mc:Fallback>
      <p:transition spd="slow" advTm="6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3796056-8319-491C-84B6-F9060BBA1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23850" y="1593666"/>
            <a:ext cx="4248150" cy="275309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B1269A-0C1D-46F7-B217-0279A0032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MDSAP Participant Where are They?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AB194D-2F73-4F92-8D60-10D4E55E0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1110771"/>
            <a:ext cx="3238781" cy="371888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C134A79-38EA-82BF-618D-892F750CC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9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4"/>
    </mc:Choice>
    <mc:Fallback>
      <p:transition spd="slow" advTm="10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6C5C68-C394-4F29-A168-5FE7E4B68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23851" y="1219199"/>
            <a:ext cx="4411561" cy="35020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B1269A-0C1D-46F7-B217-0279A0032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MDSAP Participant Where are They?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1016CB-168D-481B-A9FE-F68D2545F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1219199"/>
            <a:ext cx="3505200" cy="343952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E6152B2-ED27-E684-79C4-C2AD6893F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5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92"/>
    </mc:Choice>
    <mc:Fallback>
      <p:transition spd="slow" advTm="12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7DFD27B-C689-4D5A-9ECA-E6BBDEA65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2400" y="1276350"/>
            <a:ext cx="5086349" cy="31473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B1269A-0C1D-46F7-B217-0279A0032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MDSAP Participant Where are They?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B49D29-C9AE-46D8-BBA5-3E105ABA8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031" y="1626921"/>
            <a:ext cx="3689569" cy="244617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7BE71D-8A3B-CE6A-3D49-BC6A03CAD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6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48"/>
    </mc:Choice>
    <mc:Fallback>
      <p:transition spd="slow" advTm="10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485C8B-8B0D-4D9A-8093-FD13359DE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24</a:t>
            </a:r>
            <a:r>
              <a:rPr lang="en-US" dirty="0"/>
              <a:t> Assessments of Auditing Organizations</a:t>
            </a:r>
          </a:p>
          <a:p>
            <a:r>
              <a:rPr lang="en-US" dirty="0"/>
              <a:t>2,397 Audit Reports Submitted</a:t>
            </a:r>
          </a:p>
          <a:p>
            <a:r>
              <a:rPr lang="en-US"/>
              <a:t>528 </a:t>
            </a:r>
            <a:r>
              <a:rPr lang="en-US" dirty="0"/>
              <a:t>New MDSAP Sites</a:t>
            </a:r>
          </a:p>
          <a:p>
            <a:r>
              <a:rPr lang="en-US" dirty="0"/>
              <a:t>Transition of the MDSAP IT Portal from PAHO to FDA</a:t>
            </a:r>
          </a:p>
          <a:p>
            <a:r>
              <a:rPr lang="en-US" dirty="0"/>
              <a:t>Mid-Year and End of Year Annual Forum</a:t>
            </a:r>
          </a:p>
          <a:p>
            <a:r>
              <a:rPr lang="en-US" dirty="0"/>
              <a:t>Addition of Israel as Affiliate Member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6D0797-1213-4E0B-9D9D-C47CC4E8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Accomplishments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57F3426-A1ED-FE2F-541D-D92B7AD5A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7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50"/>
    </mc:Choice>
    <mc:Fallback>
      <p:transition spd="slow" advTm="46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1D583F-2FA5-4AEE-B723-86B32E8F9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 documentation of nonconformities in audit reports</a:t>
            </a:r>
          </a:p>
          <a:p>
            <a:r>
              <a:rPr lang="en-US" dirty="0"/>
              <a:t>Launch Pilot to permit hybrid/remote audit practices in a post-pandemic world</a:t>
            </a:r>
          </a:p>
          <a:p>
            <a:r>
              <a:rPr lang="en-US" dirty="0"/>
              <a:t>2023 Annual Forum(s)</a:t>
            </a:r>
          </a:p>
          <a:p>
            <a:r>
              <a:rPr lang="en-US" dirty="0"/>
              <a:t>Publish MDSAP Roles &amp; Responsibilities Document (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completed 1/6/2023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D91A16-5A01-4A10-851F-1FF7887F0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Activities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9CFF08-F1FE-1B55-236C-55B289091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5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41"/>
    </mc:Choice>
    <mc:Fallback>
      <p:transition spd="slow" advTm="51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37F43F3-E05A-4605-9CFD-B23B00C98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48" y="1063230"/>
            <a:ext cx="8945510" cy="3502684"/>
          </a:xfrm>
        </p:spPr>
        <p:txBody>
          <a:bodyPr>
            <a:normAutofit/>
          </a:bodyPr>
          <a:lstStyle/>
          <a:p>
            <a:r>
              <a:rPr kumimoji="1" lang="en-US" altLang="ja-JP" sz="1800" dirty="0">
                <a:ea typeface="+mj-ea"/>
              </a:rPr>
              <a:t>Escalation rule </a:t>
            </a:r>
            <a:r>
              <a:rPr lang="en-US" altLang="ja-JP" sz="1800" dirty="0">
                <a:ea typeface="+mj-ea"/>
              </a:rPr>
              <a:t>from Affiliate to Observer, Observer to RAC Member</a:t>
            </a:r>
          </a:p>
          <a:p>
            <a:r>
              <a:rPr lang="en-US" altLang="ja-JP" sz="1800" dirty="0">
                <a:ea typeface="+mj-ea"/>
              </a:rPr>
              <a:t>Clarification of expected contribution per each membership category</a:t>
            </a:r>
          </a:p>
          <a:p>
            <a:endParaRPr lang="en-US" altLang="ja-JP" sz="1800" dirty="0">
              <a:ea typeface="+mj-ea"/>
            </a:endParaRPr>
          </a:p>
          <a:p>
            <a:endParaRPr lang="en-US" altLang="ja-JP" sz="1800" dirty="0">
              <a:ea typeface="+mj-ea"/>
            </a:endParaRPr>
          </a:p>
          <a:p>
            <a:pPr marL="0" indent="0">
              <a:buNone/>
            </a:pPr>
            <a:endParaRPr kumimoji="1" lang="en-US" altLang="ja-JP" sz="1800" dirty="0">
              <a:ea typeface="+mj-ea"/>
            </a:endParaRPr>
          </a:p>
          <a:p>
            <a:endParaRPr kumimoji="1" lang="en-US" altLang="ja-JP" sz="1800" dirty="0">
              <a:ea typeface="+mj-ea"/>
            </a:endParaRPr>
          </a:p>
          <a:p>
            <a:endParaRPr lang="en-US" altLang="ja-JP" sz="1800" dirty="0">
              <a:ea typeface="+mj-ea"/>
            </a:endParaRPr>
          </a:p>
          <a:p>
            <a:endParaRPr kumimoji="1" lang="en-US" altLang="ja-JP" sz="1800" dirty="0">
              <a:ea typeface="+mj-ea"/>
            </a:endParaRPr>
          </a:p>
          <a:p>
            <a:endParaRPr kumimoji="1" lang="en-US" altLang="ja-JP" sz="1800" dirty="0">
              <a:ea typeface="+mj-ea"/>
            </a:endParaRPr>
          </a:p>
          <a:p>
            <a:endParaRPr kumimoji="1" lang="en-US" altLang="ja-JP" sz="1800" dirty="0">
              <a:ea typeface="+mj-ea"/>
            </a:endParaRPr>
          </a:p>
          <a:p>
            <a:endParaRPr lang="en-US" altLang="ja-JP" sz="1800" dirty="0">
              <a:ea typeface="+mj-ea"/>
            </a:endParaRPr>
          </a:p>
          <a:p>
            <a:endParaRPr kumimoji="1" lang="en-US" altLang="ja-JP" sz="1800" dirty="0">
              <a:ea typeface="+mj-ea"/>
            </a:endParaRPr>
          </a:p>
          <a:p>
            <a:endParaRPr kumimoji="1" lang="ja-JP" altLang="en-US" sz="1800" dirty="0">
              <a:ea typeface="+mj-ea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E1F4DB3-6579-F78D-C60E-8699F9D30DA7}"/>
              </a:ext>
            </a:extLst>
          </p:cNvPr>
          <p:cNvSpPr/>
          <p:nvPr/>
        </p:nvSpPr>
        <p:spPr>
          <a:xfrm>
            <a:off x="232286" y="2024217"/>
            <a:ext cx="8683114" cy="29133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ED16ABC8-1321-9EEF-1053-3826FD793503}"/>
              </a:ext>
            </a:extLst>
          </p:cNvPr>
          <p:cNvSpPr/>
          <p:nvPr/>
        </p:nvSpPr>
        <p:spPr>
          <a:xfrm>
            <a:off x="2474963" y="3764137"/>
            <a:ext cx="1142079" cy="44245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00FFC7E-FAD5-4CAF-B9DB-B9F9E666B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163995"/>
            <a:ext cx="8509103" cy="857250"/>
          </a:xfrm>
        </p:spPr>
        <p:txBody>
          <a:bodyPr>
            <a:normAutofit/>
          </a:bodyPr>
          <a:lstStyle/>
          <a:p>
            <a:r>
              <a:rPr kumimoji="1" lang="en-US" altLang="ja-JP" sz="3300" dirty="0">
                <a:latin typeface="+mn-lt"/>
              </a:rPr>
              <a:t>Features of the New Criteria</a:t>
            </a:r>
            <a:endParaRPr kumimoji="1" lang="ja-JP" altLang="en-US" sz="3300" dirty="0">
              <a:latin typeface="+mn-lt"/>
            </a:endParaRPr>
          </a:p>
        </p:txBody>
      </p:sp>
      <p:sp>
        <p:nvSpPr>
          <p:cNvPr id="5" name="フローチャート: 代替処理 4">
            <a:extLst>
              <a:ext uri="{FF2B5EF4-FFF2-40B4-BE49-F238E27FC236}">
                <a16:creationId xmlns:a16="http://schemas.microsoft.com/office/drawing/2014/main" id="{F2D56CE4-8EAD-DB1A-0F57-70CC9A81464E}"/>
              </a:ext>
            </a:extLst>
          </p:cNvPr>
          <p:cNvSpPr/>
          <p:nvPr/>
        </p:nvSpPr>
        <p:spPr>
          <a:xfrm>
            <a:off x="1012107" y="3753778"/>
            <a:ext cx="1404784" cy="647925"/>
          </a:xfrm>
          <a:prstGeom prst="flowChartAlternate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ローチャート: 代替処理 5">
            <a:extLst>
              <a:ext uri="{FF2B5EF4-FFF2-40B4-BE49-F238E27FC236}">
                <a16:creationId xmlns:a16="http://schemas.microsoft.com/office/drawing/2014/main" id="{765DFDD0-441C-6514-FA41-CE068BDA5EFC}"/>
              </a:ext>
            </a:extLst>
          </p:cNvPr>
          <p:cNvSpPr/>
          <p:nvPr/>
        </p:nvSpPr>
        <p:spPr>
          <a:xfrm>
            <a:off x="3703688" y="3753778"/>
            <a:ext cx="1404784" cy="647925"/>
          </a:xfrm>
          <a:prstGeom prst="flowChartAlternate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ローチャート: 代替処理 6">
            <a:extLst>
              <a:ext uri="{FF2B5EF4-FFF2-40B4-BE49-F238E27FC236}">
                <a16:creationId xmlns:a16="http://schemas.microsoft.com/office/drawing/2014/main" id="{ECBCDE9B-F021-238A-3DCB-A7F756911F56}"/>
              </a:ext>
            </a:extLst>
          </p:cNvPr>
          <p:cNvSpPr/>
          <p:nvPr/>
        </p:nvSpPr>
        <p:spPr>
          <a:xfrm>
            <a:off x="6395268" y="3753778"/>
            <a:ext cx="1404784" cy="647925"/>
          </a:xfrm>
          <a:prstGeom prst="flowChartAlternate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フローチャート: 代替処理 7">
            <a:extLst>
              <a:ext uri="{FF2B5EF4-FFF2-40B4-BE49-F238E27FC236}">
                <a16:creationId xmlns:a16="http://schemas.microsoft.com/office/drawing/2014/main" id="{F5999812-EABC-01FB-384B-F1EDCD93750D}"/>
              </a:ext>
            </a:extLst>
          </p:cNvPr>
          <p:cNvSpPr/>
          <p:nvPr/>
        </p:nvSpPr>
        <p:spPr>
          <a:xfrm>
            <a:off x="3703686" y="2988160"/>
            <a:ext cx="1404784" cy="647925"/>
          </a:xfrm>
          <a:prstGeom prst="flowChartAlternate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フローチャート: 代替処理 8">
            <a:extLst>
              <a:ext uri="{FF2B5EF4-FFF2-40B4-BE49-F238E27FC236}">
                <a16:creationId xmlns:a16="http://schemas.microsoft.com/office/drawing/2014/main" id="{E0FA706C-9E6D-C148-568F-323336D8CD77}"/>
              </a:ext>
            </a:extLst>
          </p:cNvPr>
          <p:cNvSpPr/>
          <p:nvPr/>
        </p:nvSpPr>
        <p:spPr>
          <a:xfrm>
            <a:off x="6412116" y="3001377"/>
            <a:ext cx="1404784" cy="647925"/>
          </a:xfrm>
          <a:prstGeom prst="flowChartAlternate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フローチャート: 代替処理 9">
            <a:extLst>
              <a:ext uri="{FF2B5EF4-FFF2-40B4-BE49-F238E27FC236}">
                <a16:creationId xmlns:a16="http://schemas.microsoft.com/office/drawing/2014/main" id="{D3A9AD16-AD0D-FB35-6787-B88EBFF3D23D}"/>
              </a:ext>
            </a:extLst>
          </p:cNvPr>
          <p:cNvSpPr/>
          <p:nvPr/>
        </p:nvSpPr>
        <p:spPr>
          <a:xfrm>
            <a:off x="6412117" y="2248977"/>
            <a:ext cx="1404784" cy="647925"/>
          </a:xfrm>
          <a:prstGeom prst="flowChartAlternate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8107156-F4C1-17F9-7249-739F153F6F69}"/>
              </a:ext>
            </a:extLst>
          </p:cNvPr>
          <p:cNvSpPr txBox="1"/>
          <p:nvPr/>
        </p:nvSpPr>
        <p:spPr>
          <a:xfrm>
            <a:off x="1222032" y="4501772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lt"/>
                <a:ea typeface="+mj-ea"/>
              </a:rPr>
              <a:t>Affiliate</a:t>
            </a:r>
            <a:endParaRPr kumimoji="1" lang="ja-JP" altLang="en-US" dirty="0">
              <a:latin typeface="+mn-lt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90163F-FF45-E3B7-6716-BE4C256B0498}"/>
              </a:ext>
            </a:extLst>
          </p:cNvPr>
          <p:cNvSpPr txBox="1"/>
          <p:nvPr/>
        </p:nvSpPr>
        <p:spPr>
          <a:xfrm>
            <a:off x="3850656" y="4501771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lt"/>
                <a:ea typeface="+mj-ea"/>
              </a:rPr>
              <a:t>Observer</a:t>
            </a:r>
            <a:endParaRPr kumimoji="1" lang="ja-JP" altLang="en-US" dirty="0">
              <a:latin typeface="+mn-lt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2F740C9-178C-CA61-0BC6-2273E0AC59A2}"/>
              </a:ext>
            </a:extLst>
          </p:cNvPr>
          <p:cNvSpPr txBox="1"/>
          <p:nvPr/>
        </p:nvSpPr>
        <p:spPr>
          <a:xfrm>
            <a:off x="6286561" y="4495117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lt"/>
                <a:ea typeface="+mj-ea"/>
              </a:rPr>
              <a:t>RAC Member</a:t>
            </a:r>
            <a:endParaRPr kumimoji="1" lang="ja-JP" altLang="en-US" dirty="0">
              <a:latin typeface="+mn-lt"/>
              <a:ea typeface="+mj-ea"/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5C9C5EFF-B9CB-F2F0-49B9-30AA53CE47A6}"/>
              </a:ext>
            </a:extLst>
          </p:cNvPr>
          <p:cNvSpPr/>
          <p:nvPr/>
        </p:nvSpPr>
        <p:spPr>
          <a:xfrm>
            <a:off x="5172666" y="3764137"/>
            <a:ext cx="1142079" cy="44245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CAA18AD-96DB-97A1-0236-313A458C527C}"/>
              </a:ext>
            </a:extLst>
          </p:cNvPr>
          <p:cNvSpPr txBox="1"/>
          <p:nvPr/>
        </p:nvSpPr>
        <p:spPr>
          <a:xfrm>
            <a:off x="2539464" y="3401955"/>
            <a:ext cx="1404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lt"/>
                <a:ea typeface="+mn-ea"/>
              </a:rPr>
              <a:t>3 years</a:t>
            </a:r>
            <a:endParaRPr kumimoji="1" lang="ja-JP" altLang="en-US" dirty="0">
              <a:latin typeface="+mn-lt"/>
              <a:ea typeface="+mn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52CA9EB-FABA-273E-0B37-DD3084863F1E}"/>
              </a:ext>
            </a:extLst>
          </p:cNvPr>
          <p:cNvSpPr txBox="1"/>
          <p:nvPr/>
        </p:nvSpPr>
        <p:spPr>
          <a:xfrm>
            <a:off x="5242089" y="3417888"/>
            <a:ext cx="1404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lt"/>
                <a:ea typeface="+mn-ea"/>
              </a:rPr>
              <a:t>2 years</a:t>
            </a:r>
            <a:endParaRPr kumimoji="1" lang="ja-JP" altLang="en-US" dirty="0">
              <a:latin typeface="+mn-lt"/>
              <a:ea typeface="+mn-ea"/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E1A49BC7-5337-F138-00F0-52E56A1EF224}"/>
              </a:ext>
            </a:extLst>
          </p:cNvPr>
          <p:cNvCxnSpPr/>
          <p:nvPr/>
        </p:nvCxnSpPr>
        <p:spPr>
          <a:xfrm flipV="1">
            <a:off x="8063683" y="2248977"/>
            <a:ext cx="0" cy="21527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74E88AA-9CFB-122A-BF92-6F5B3055D650}"/>
              </a:ext>
            </a:extLst>
          </p:cNvPr>
          <p:cNvSpPr txBox="1"/>
          <p:nvPr/>
        </p:nvSpPr>
        <p:spPr>
          <a:xfrm>
            <a:off x="8184222" y="2562751"/>
            <a:ext cx="507831" cy="17129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ja-JP" sz="2100" dirty="0">
                <a:latin typeface="+mn-lt"/>
              </a:rPr>
              <a:t>Contribution</a:t>
            </a:r>
            <a:endParaRPr kumimoji="1" lang="ja-JP" altLang="en-US" sz="2100" dirty="0">
              <a:latin typeface="+mn-lt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19000B9-B37A-3BA5-89B7-5FE79466BA9C}"/>
              </a:ext>
            </a:extLst>
          </p:cNvPr>
          <p:cNvSpPr txBox="1"/>
          <p:nvPr/>
        </p:nvSpPr>
        <p:spPr>
          <a:xfrm>
            <a:off x="909930" y="2295961"/>
            <a:ext cx="322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+mn-lt"/>
                <a:ea typeface="+mj-ea"/>
              </a:rPr>
              <a:t>MDSAP Membership Model</a:t>
            </a:r>
            <a:endParaRPr kumimoji="1" lang="ja-JP" altLang="en-US" u="sng" dirty="0">
              <a:latin typeface="+mn-lt"/>
              <a:ea typeface="+mj-ea"/>
            </a:endParaRP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9150EE79-C4F9-A476-3EE7-1D6BB0BC0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2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63"/>
    </mc:Choice>
    <mc:Fallback>
      <p:transition spd="slow" advTm="40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954EE2-CA4F-4E97-BBBA-CE4A5BC0B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2019300"/>
            <a:ext cx="8509103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Please send any questions to </a:t>
            </a:r>
            <a:r>
              <a:rPr lang="en-US" dirty="0">
                <a:hlinkClick r:id="rId5"/>
              </a:rPr>
              <a:t>MDSAP@fda.hhs.gov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596B6A-FC89-F57F-FBF9-277C3F7D8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81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13"/>
    </mc:Choice>
    <mc:Fallback>
      <p:transition spd="slow" advTm="13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78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9C8A8-F912-4B89-9235-C93C348E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64" y="227453"/>
            <a:ext cx="8509103" cy="694515"/>
          </a:xfrm>
        </p:spPr>
        <p:txBody>
          <a:bodyPr>
            <a:noAutofit/>
          </a:bodyPr>
          <a:lstStyle/>
          <a:p>
            <a:r>
              <a:rPr lang="en-US" sz="2800" dirty="0"/>
              <a:t>Medical Device Single Audit Program (MDSAP)</a:t>
            </a:r>
          </a:p>
        </p:txBody>
      </p:sp>
      <p:sp>
        <p:nvSpPr>
          <p:cNvPr id="6" name="Down Arrow 30">
            <a:extLst>
              <a:ext uri="{FF2B5EF4-FFF2-40B4-BE49-F238E27FC236}">
                <a16:creationId xmlns:a16="http://schemas.microsoft.com/office/drawing/2014/main" id="{03256D53-A7D0-46E1-B47C-D699742FFC18}"/>
              </a:ext>
            </a:extLst>
          </p:cNvPr>
          <p:cNvSpPr/>
          <p:nvPr/>
        </p:nvSpPr>
        <p:spPr>
          <a:xfrm>
            <a:off x="252172" y="2707842"/>
            <a:ext cx="1757175" cy="907775"/>
          </a:xfrm>
          <a:prstGeom prst="downArrow">
            <a:avLst>
              <a:gd name="adj1" fmla="val 50000"/>
              <a:gd name="adj2" fmla="val 50602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9586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Assess </a:t>
            </a:r>
          </a:p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and Recognize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6593E2-8F4F-4AFB-A7C8-FF032DFD9A5C}"/>
              </a:ext>
            </a:extLst>
          </p:cNvPr>
          <p:cNvSpPr txBox="1"/>
          <p:nvPr/>
        </p:nvSpPr>
        <p:spPr>
          <a:xfrm>
            <a:off x="200025" y="1364456"/>
            <a:ext cx="8786320" cy="1014413"/>
          </a:xfrm>
          <a:prstGeom prst="rect">
            <a:avLst/>
          </a:prstGeom>
          <a:solidFill>
            <a:srgbClr val="49586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Regulatory Authorities (RA)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466DC-6E92-4D45-9C06-75796F54B119}"/>
              </a:ext>
            </a:extLst>
          </p:cNvPr>
          <p:cNvSpPr txBox="1"/>
          <p:nvPr/>
        </p:nvSpPr>
        <p:spPr>
          <a:xfrm>
            <a:off x="6057444" y="3667485"/>
            <a:ext cx="2928901" cy="901304"/>
          </a:xfrm>
          <a:prstGeom prst="rect">
            <a:avLst/>
          </a:prstGeom>
          <a:solidFill>
            <a:srgbClr val="E2E47C"/>
          </a:solidFill>
          <a:ln>
            <a:solidFill>
              <a:srgbClr val="495867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Manufacturers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(&gt;6500 individual sites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worldwide)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CFB215-1424-4FFA-B376-412213086018}"/>
              </a:ext>
            </a:extLst>
          </p:cNvPr>
          <p:cNvSpPr/>
          <p:nvPr/>
        </p:nvSpPr>
        <p:spPr>
          <a:xfrm>
            <a:off x="1826316" y="2381601"/>
            <a:ext cx="7160028" cy="259247"/>
          </a:xfrm>
          <a:prstGeom prst="rect">
            <a:avLst/>
          </a:prstGeom>
          <a:solidFill>
            <a:srgbClr val="C18C5D"/>
          </a:solidFill>
          <a:ln>
            <a:solidFill>
              <a:srgbClr val="495867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Interface MDSAP - Other RA Regulatory Processes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E7DB16-D62A-443C-BA09-F86D312B15FA}"/>
              </a:ext>
            </a:extLst>
          </p:cNvPr>
          <p:cNvSpPr txBox="1"/>
          <p:nvPr/>
        </p:nvSpPr>
        <p:spPr>
          <a:xfrm>
            <a:off x="200024" y="3667485"/>
            <a:ext cx="2905455" cy="901304"/>
          </a:xfrm>
          <a:prstGeom prst="rect">
            <a:avLst/>
          </a:prstGeom>
          <a:solidFill>
            <a:srgbClr val="CE796B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Auditing Organizations (AO)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(16 total)</a:t>
            </a:r>
          </a:p>
        </p:txBody>
      </p:sp>
      <p:sp>
        <p:nvSpPr>
          <p:cNvPr id="15" name="Down Arrow 43">
            <a:extLst>
              <a:ext uri="{FF2B5EF4-FFF2-40B4-BE49-F238E27FC236}">
                <a16:creationId xmlns:a16="http://schemas.microsoft.com/office/drawing/2014/main" id="{F6E891EC-9C10-4D37-8D40-A48355DD9F6D}"/>
              </a:ext>
            </a:extLst>
          </p:cNvPr>
          <p:cNvSpPr/>
          <p:nvPr/>
        </p:nvSpPr>
        <p:spPr>
          <a:xfrm>
            <a:off x="7171082" y="2707842"/>
            <a:ext cx="1829946" cy="907775"/>
          </a:xfrm>
          <a:prstGeom prst="downArrow">
            <a:avLst>
              <a:gd name="adj1" fmla="val 50000"/>
              <a:gd name="adj2" fmla="val 43431"/>
            </a:avLst>
          </a:prstGeom>
          <a:ln>
            <a:solidFill>
              <a:srgbClr val="49586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/>
          <a:lstStyle/>
          <a:p>
            <a:pPr algn="ctr">
              <a:defRPr/>
            </a:pPr>
            <a:r>
              <a:rPr lang="en-US" sz="11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Regulatory</a:t>
            </a:r>
            <a:br>
              <a:rPr lang="en-US" sz="11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11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Decisions</a:t>
            </a:r>
          </a:p>
        </p:txBody>
      </p:sp>
      <p:pic>
        <p:nvPicPr>
          <p:cNvPr id="16" name="Picture 5" descr="C:\Users\RRUFF1\AppData\Local\Microsoft\Windows\Temporary Internet Files\Content.IE5\RIJUQL1C\MP900362608[1].jpg">
            <a:extLst>
              <a:ext uri="{FF2B5EF4-FFF2-40B4-BE49-F238E27FC236}">
                <a16:creationId xmlns:a16="http://schemas.microsoft.com/office/drawing/2014/main" id="{6BF52244-BB3D-4B27-BD51-87A9E942D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749" y="1693430"/>
            <a:ext cx="857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C:\Users\RRUFF1\AppData\Local\Microsoft\Windows\Temporary Internet Files\Content.IE5\X9OHK109\MC900024346[1].wmf">
            <a:extLst>
              <a:ext uri="{FF2B5EF4-FFF2-40B4-BE49-F238E27FC236}">
                <a16:creationId xmlns:a16="http://schemas.microsoft.com/office/drawing/2014/main" id="{DC0106BF-0617-46CD-A346-BC7DB4DB6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79" y="1693430"/>
            <a:ext cx="857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C:\Users\RRUFF1\AppData\Local\Microsoft\Windows\Temporary Internet Files\Content.IE5\RIJUQL1C\MC900025713[1].wmf">
            <a:extLst>
              <a:ext uri="{FF2B5EF4-FFF2-40B4-BE49-F238E27FC236}">
                <a16:creationId xmlns:a16="http://schemas.microsoft.com/office/drawing/2014/main" id="{D4C8C57E-E226-4AC5-905A-6583BF97B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154" y="1690532"/>
            <a:ext cx="10115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C:\Users\RRUFF1\AppData\Local\Microsoft\Windows\Temporary Internet Files\Content.IE5\PMMR5K9K\MC900001022[1].wmf">
            <a:extLst>
              <a:ext uri="{FF2B5EF4-FFF2-40B4-BE49-F238E27FC236}">
                <a16:creationId xmlns:a16="http://schemas.microsoft.com/office/drawing/2014/main" id="{EB533831-AAF6-4246-A494-7A6A0C2E4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443" y="1690532"/>
            <a:ext cx="937808" cy="58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http://www.mapsofworld.com/images/world-countries-flags/japan-flag.gif">
            <a:extLst>
              <a:ext uri="{FF2B5EF4-FFF2-40B4-BE49-F238E27FC236}">
                <a16:creationId xmlns:a16="http://schemas.microsoft.com/office/drawing/2014/main" id="{2CF08850-B872-4720-AF34-9B43D2DD3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25" y="1690532"/>
            <a:ext cx="841076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8435BEE7-7B7F-4C83-9D89-6672DB8C670B}"/>
              </a:ext>
            </a:extLst>
          </p:cNvPr>
          <p:cNvSpPr/>
          <p:nvPr/>
        </p:nvSpPr>
        <p:spPr>
          <a:xfrm>
            <a:off x="3228289" y="3751700"/>
            <a:ext cx="2744813" cy="78276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9586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Audit and Certify</a:t>
            </a:r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EF4F7278-CB91-4F6B-AD13-C68B9B61643F}"/>
              </a:ext>
            </a:extLst>
          </p:cNvPr>
          <p:cNvSpPr/>
          <p:nvPr/>
        </p:nvSpPr>
        <p:spPr>
          <a:xfrm>
            <a:off x="1652752" y="2707842"/>
            <a:ext cx="1530927" cy="836491"/>
          </a:xfrm>
          <a:prstGeom prst="upArrow">
            <a:avLst/>
          </a:prstGeom>
          <a:ln>
            <a:solidFill>
              <a:srgbClr val="49586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Share Audit Report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FAE978-961C-4801-9F99-EABC1802B50E}"/>
              </a:ext>
            </a:extLst>
          </p:cNvPr>
          <p:cNvSpPr/>
          <p:nvPr/>
        </p:nvSpPr>
        <p:spPr>
          <a:xfrm>
            <a:off x="200025" y="2381601"/>
            <a:ext cx="1626291" cy="259247"/>
          </a:xfrm>
          <a:prstGeom prst="rect">
            <a:avLst/>
          </a:prstGeom>
          <a:solidFill>
            <a:srgbClr val="ECC8AF"/>
          </a:solidFill>
          <a:ln>
            <a:solidFill>
              <a:srgbClr val="495867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MDSAP</a:t>
            </a: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4F239D4B-12A1-4B12-9E6B-684019B3662F}"/>
              </a:ext>
            </a:extLst>
          </p:cNvPr>
          <p:cNvSpPr/>
          <p:nvPr/>
        </p:nvSpPr>
        <p:spPr>
          <a:xfrm>
            <a:off x="5992995" y="2765308"/>
            <a:ext cx="1530927" cy="836491"/>
          </a:xfrm>
          <a:prstGeom prst="upArrow">
            <a:avLst/>
          </a:prstGeom>
          <a:ln>
            <a:solidFill>
              <a:srgbClr val="49586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Other Info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96D6E7-0DF2-CEE1-F802-825E7D540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5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739"/>
    </mc:Choice>
    <mc:Fallback>
      <p:transition spd="slow" advTm="118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657AFBA-4BF9-928E-96C0-94CE081F1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484" y="587775"/>
            <a:ext cx="3827030" cy="2726759"/>
          </a:xfrm>
          <a:prstGeom prst="rect">
            <a:avLst/>
          </a:prstGeom>
          <a:noFill/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E0C3B6F-7938-40E3-B239-2DB2BA01452E}"/>
              </a:ext>
            </a:extLst>
          </p:cNvPr>
          <p:cNvSpPr txBox="1"/>
          <p:nvPr/>
        </p:nvSpPr>
        <p:spPr>
          <a:xfrm>
            <a:off x="653814" y="3655478"/>
            <a:ext cx="78363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+mn-lt"/>
              </a:rPr>
              <a:t>“</a:t>
            </a:r>
            <a:r>
              <a:rPr lang="en-US" altLang="ja-JP" dirty="0">
                <a:latin typeface="+mn-lt"/>
              </a:rPr>
              <a:t>The goal of the MDSAP is to provide for more effective, efficient and less burdensome regulatory oversight of the quality management systems of medical device manufacturers.</a:t>
            </a:r>
            <a:r>
              <a:rPr lang="ja-JP" altLang="en-US" dirty="0">
                <a:latin typeface="+mn-lt"/>
              </a:rPr>
              <a:t>”　（</a:t>
            </a:r>
            <a:r>
              <a:rPr lang="en-US" altLang="ja-JP" dirty="0">
                <a:latin typeface="+mn-lt"/>
              </a:rPr>
              <a:t>SOC of MDSAP)</a:t>
            </a:r>
            <a:endParaRPr lang="ja-JP" altLang="en-US" dirty="0">
              <a:latin typeface="+mn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75DD9E-870A-129C-C535-7AFC218F7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80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29"/>
    </mc:Choice>
    <mc:Fallback>
      <p:transition spd="slow" advTm="16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Other Membership</a:t>
            </a:r>
            <a:endParaRPr lang="en-US" altLang="en-US" sz="3600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5CBA4B27-0343-4CB3-B3CC-407914039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748328"/>
              </p:ext>
            </p:extLst>
          </p:nvPr>
        </p:nvGraphicFramePr>
        <p:xfrm>
          <a:off x="1981200" y="1087333"/>
          <a:ext cx="6096000" cy="37057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7360197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6705737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21966603"/>
                    </a:ext>
                  </a:extLst>
                </a:gridCol>
              </a:tblGrid>
              <a:tr h="524462">
                <a:tc>
                  <a:txBody>
                    <a:bodyPr/>
                    <a:lstStyle/>
                    <a:p>
                      <a:r>
                        <a:rPr lang="en-US" sz="2000" b="0" u="sng" dirty="0"/>
                        <a:t>Observers</a:t>
                      </a:r>
                    </a:p>
                    <a:p>
                      <a:endParaRPr lang="en-US" sz="2000" b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u="sng" dirty="0"/>
                        <a:t>Affiliates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479144"/>
                  </a:ext>
                </a:extLst>
              </a:tr>
              <a:tr h="299693">
                <a:tc>
                  <a:txBody>
                    <a:bodyPr/>
                    <a:lstStyle/>
                    <a:p>
                      <a:r>
                        <a:rPr lang="en-US" sz="1600" dirty="0"/>
                        <a:t>European Union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Argentina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9266116"/>
                  </a:ext>
                </a:extLst>
              </a:tr>
              <a:tr h="74923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United Kingdom</a:t>
                      </a:r>
                    </a:p>
                    <a:p>
                      <a:endParaRPr lang="en-US" sz="18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  <a:p>
                      <a:pPr algn="l"/>
                      <a:r>
                        <a:rPr lang="en-US" sz="1600" dirty="0"/>
                        <a:t>Israel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8685025"/>
                  </a:ext>
                </a:extLst>
              </a:tr>
              <a:tr h="74923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World Health Organization</a:t>
                      </a:r>
                    </a:p>
                    <a:p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South Korea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9422779"/>
                  </a:ext>
                </a:extLst>
              </a:tr>
              <a:tr h="74923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Singapore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3263548"/>
                  </a:ext>
                </a:extLst>
              </a:tr>
            </a:tbl>
          </a:graphicData>
        </a:graphic>
      </p:graphicFrame>
      <p:pic>
        <p:nvPicPr>
          <p:cNvPr id="12" name="Picture 14" descr="Circle of 12 gold stars on a blue background">
            <a:extLst>
              <a:ext uri="{FF2B5EF4-FFF2-40B4-BE49-F238E27FC236}">
                <a16:creationId xmlns:a16="http://schemas.microsoft.com/office/drawing/2014/main" id="{E0C33816-845D-4BF9-BB48-E196C0F56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80346"/>
            <a:ext cx="935885" cy="6540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32F24B-7E7F-47ED-A5ED-A43998829B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2381228"/>
            <a:ext cx="935885" cy="6620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2" descr="Flag of WHO.svg">
            <a:extLst>
              <a:ext uri="{FF2B5EF4-FFF2-40B4-BE49-F238E27FC236}">
                <a16:creationId xmlns:a16="http://schemas.microsoft.com/office/drawing/2014/main" id="{C34A496D-4D0A-4D42-97EC-48793DE7E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48" y="3090084"/>
            <a:ext cx="935888" cy="6579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F6D79B-C458-4AA0-B5FF-44DE6743D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3000" y="1680346"/>
            <a:ext cx="1000032" cy="6540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1E14F0-BB47-4DAE-B6A8-580CE48BE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3000" y="3203997"/>
            <a:ext cx="1000032" cy="666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4E3503-A97D-4F01-A298-DB4702BEAF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3000" y="3933725"/>
            <a:ext cx="1000032" cy="667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75B29B47-8301-469E-AB49-D44242F017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395202"/>
            <a:ext cx="1000032" cy="738786"/>
          </a:xfrm>
          <a:prstGeom prst="rect">
            <a:avLst/>
          </a:prstGeom>
          <a:ln>
            <a:solidFill>
              <a:srgbClr val="495867"/>
            </a:solidFill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FAA6CED-29C0-AA42-2424-966595E791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69"/>
    </mc:Choice>
    <mc:Fallback>
      <p:transition spd="slow" advTm="46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888" y="420503"/>
            <a:ext cx="6381827" cy="694515"/>
          </a:xfrm>
        </p:spPr>
        <p:txBody>
          <a:bodyPr>
            <a:normAutofit/>
          </a:bodyPr>
          <a:lstStyle/>
          <a:p>
            <a:r>
              <a:rPr lang="en-US" sz="3000" b="1" dirty="0"/>
              <a:t>Auditing Organizations</a:t>
            </a:r>
          </a:p>
        </p:txBody>
      </p:sp>
      <p:graphicFrame>
        <p:nvGraphicFramePr>
          <p:cNvPr id="12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1061064"/>
              </p:ext>
            </p:extLst>
          </p:nvPr>
        </p:nvGraphicFramePr>
        <p:xfrm>
          <a:off x="1031847" y="1353712"/>
          <a:ext cx="7207126" cy="28478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83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2333">
                  <a:extLst>
                    <a:ext uri="{9D8B030D-6E8A-4147-A177-3AD203B41FA5}">
                      <a16:colId xmlns:a16="http://schemas.microsoft.com/office/drawing/2014/main" val="3242959210"/>
                    </a:ext>
                  </a:extLst>
                </a:gridCol>
                <a:gridCol w="1380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0791">
                <a:tc>
                  <a:txBody>
                    <a:bodyPr/>
                    <a:lstStyle/>
                    <a:p>
                      <a:r>
                        <a:rPr lang="en-US" sz="1800"/>
                        <a:t>Authorized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Recognized</a:t>
                      </a:r>
                    </a:p>
                    <a:p>
                      <a:endParaRPr lang="en-US" sz="1800"/>
                    </a:p>
                  </a:txBody>
                  <a:tcPr marL="68580" marR="6858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Application Received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06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8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80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8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Picture 9" descr="B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786" y="2298438"/>
            <a:ext cx="515491" cy="3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TÜV SÜD America Offers High-Capacity Environmental Vibration System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143" y="3405356"/>
            <a:ext cx="580528" cy="65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DEKRA Certification (@DEKRA_Cert_USA) | Twitt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700" y="2271929"/>
            <a:ext cx="477527" cy="50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5" descr="SGS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164" y="2892605"/>
            <a:ext cx="634952" cy="41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9" descr="tuv rheinland logo 6 10 from 65 votes tuv rheinland logo 7 10 from 66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515" y="2223140"/>
            <a:ext cx="564733" cy="58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1" descr="UL University Launches New Photovoltaics Courses from UL LL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80" y="2971542"/>
            <a:ext cx="457751" cy="50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3" descr="TUV_usa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84" y="2310367"/>
            <a:ext cx="564733" cy="5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AAB64-98A1-4FDF-AA15-6E8D70D88F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8951" y="2955281"/>
            <a:ext cx="1158547" cy="396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A7F7E1-BE5D-42A7-B040-8114EA8915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2991" y="3572945"/>
            <a:ext cx="707270" cy="434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67BDF7-D4FE-40B8-8DA6-7AF891A6DB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85173" y="2974798"/>
            <a:ext cx="580528" cy="5349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57A8DCD-51EB-4F57-8C85-A94146DE5A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6272" y="3681277"/>
            <a:ext cx="961953" cy="3622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38B1764-B606-4256-B955-E5901A4C9A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5704" y="2860241"/>
            <a:ext cx="421077" cy="5137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132CF09-0B73-4880-AD2B-93807F6CEE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11532" y="3621462"/>
            <a:ext cx="809879" cy="3864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C22776-3C79-4BDC-B7E4-7073D7932B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32704" y="2317310"/>
            <a:ext cx="1065716" cy="3338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701306B-E230-45AB-B2AA-3F834964BE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86487" y="2955281"/>
            <a:ext cx="749587" cy="3592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4921E6-6C2E-CC80-BE2B-84742640E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4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10"/>
    </mc:Choice>
    <mc:Fallback>
      <p:transition spd="slow" advTm="11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Facilities: 6,558</a:t>
            </a:r>
          </a:p>
          <a:p>
            <a:r>
              <a:rPr lang="en-US" dirty="0"/>
              <a:t>Certificate Holders: 5,090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From 2018-2022</a:t>
            </a:r>
          </a:p>
          <a:p>
            <a:r>
              <a:rPr lang="en-US" dirty="0"/>
              <a:t>Audit Reports Submitted: 17,625</a:t>
            </a:r>
          </a:p>
          <a:p>
            <a:r>
              <a:rPr lang="en-US" dirty="0"/>
              <a:t>Audit with at least one NC: 10,528 (60%)</a:t>
            </a:r>
          </a:p>
          <a:p>
            <a:r>
              <a:rPr lang="en-US" dirty="0"/>
              <a:t>Nonconformances: 37,994</a:t>
            </a:r>
          </a:p>
          <a:p>
            <a:r>
              <a:rPr lang="en-US" dirty="0"/>
              <a:t>5-Day Notice Audit Reports: 165</a:t>
            </a:r>
          </a:p>
          <a:p>
            <a:r>
              <a:rPr lang="en-US" dirty="0"/>
              <a:t>Public Threat Flag: 7</a:t>
            </a:r>
          </a:p>
          <a:p>
            <a:r>
              <a:rPr lang="en-US" dirty="0"/>
              <a:t>Fraudulent Activity Flag: 1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200835"/>
            <a:ext cx="7448550" cy="694515"/>
          </a:xfrm>
        </p:spPr>
        <p:txBody>
          <a:bodyPr>
            <a:normAutofit fontScale="90000"/>
          </a:bodyPr>
          <a:lstStyle/>
          <a:p>
            <a:r>
              <a:rPr lang="en-US" dirty="0"/>
              <a:t>MDSAP Overall Numbers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B70698-5D4F-4139-A49A-B75FBD4C44A7}"/>
              </a:ext>
            </a:extLst>
          </p:cNvPr>
          <p:cNvSpPr txBox="1"/>
          <p:nvPr/>
        </p:nvSpPr>
        <p:spPr>
          <a:xfrm>
            <a:off x="7144" y="4866501"/>
            <a:ext cx="1669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*Data as of 1/30/2023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0D317559-D6FF-1320-8031-D1D4AE470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4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09"/>
    </mc:Choice>
    <mc:Fallback>
      <p:transition spd="slow" advTm="5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71067E04-BAE1-4E12-8927-6453FE206A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6025199"/>
              </p:ext>
            </p:extLst>
          </p:nvPr>
        </p:nvGraphicFramePr>
        <p:xfrm>
          <a:off x="323850" y="1219200"/>
          <a:ext cx="8509000" cy="3502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8FF3151-5CF5-4215-954D-AB1DFE02B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MDSAP Participating Facilities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B5397D3-9701-6F07-74ED-65E8511EF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6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6"/>
    </mc:Choice>
    <mc:Fallback>
      <p:transition spd="slow" advTm="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4CCCDA-8A21-4016-B8D1-68F963C7D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MDSAP Sites by Country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1406B77-81C3-4564-B94D-A3D7756633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8085270"/>
              </p:ext>
            </p:extLst>
          </p:nvPr>
        </p:nvGraphicFramePr>
        <p:xfrm>
          <a:off x="1111115" y="1063229"/>
          <a:ext cx="6921769" cy="3876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734C957-4A99-8802-0088-9B0A0439A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92"/>
    </mc:Choice>
    <mc:Fallback>
      <p:transition spd="slow" advTm="1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6538DC1-9123-4F4C-AC9A-3A48946111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5225695"/>
              </p:ext>
            </p:extLst>
          </p:nvPr>
        </p:nvGraphicFramePr>
        <p:xfrm>
          <a:off x="4641508" y="1352550"/>
          <a:ext cx="4273892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EDF760A-FB40-411A-9C2F-97C8E3CC9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Audit Reports Received by Jurisdiction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AA97030-C2A5-4D57-A057-7E3E74D64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349324"/>
              </p:ext>
            </p:extLst>
          </p:nvPr>
        </p:nvGraphicFramePr>
        <p:xfrm>
          <a:off x="280072" y="1657350"/>
          <a:ext cx="4222422" cy="2057400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833432">
                  <a:extLst>
                    <a:ext uri="{9D8B030D-6E8A-4147-A177-3AD203B41FA5}">
                      <a16:colId xmlns:a16="http://schemas.microsoft.com/office/drawing/2014/main" val="410185507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91444581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99874707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8754649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57882926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719379353"/>
                    </a:ext>
                  </a:extLst>
                </a:gridCol>
                <a:gridCol w="645790">
                  <a:extLst>
                    <a:ext uri="{9D8B030D-6E8A-4147-A177-3AD203B41FA5}">
                      <a16:colId xmlns:a16="http://schemas.microsoft.com/office/drawing/2014/main" val="290706284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Jurisdiction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2018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2020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2021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2022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Total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1596964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Australia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1797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2831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3311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3335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1695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12969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4144443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1576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2715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2782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10839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9316653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Canada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2335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3767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4330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4261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2270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16963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3370759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2287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5611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2699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10438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0565371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2205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4116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2214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16133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4863089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DD4D5F-3CD7-E402-B166-CACA38751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1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40"/>
    </mc:Choice>
    <mc:Fallback>
      <p:transition spd="slow" advTm="24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hreeDShapeInfo&gt;&lt;uuid val=&quot;&quot;/&gt;&lt;isInvalidForFieldText val=&quot;0&quot;/&gt;&lt;Image&gt;&lt;filename val=&quot;C:\Users\JEFFKE~1\AppData\Local\Temp\PR\data\asimages\{DA9E3095-8188-4651-99E9-7B0D2698A595}_3.png&quot;/&gt;&lt;left val=&quot;47&quot;/&gt;&lt;top val=&quot;27&quot;/&gt;&lt;width val=&quot;624&quot;/&gt;&lt;height val=&quot;111&quot;/&gt;&lt;hasText val=&quot;1&quot;/&gt;&lt;/Image&gt;&lt;/ThreeDShapeInfo&gt;"/>
</p:tagLst>
</file>

<file path=ppt/theme/theme1.xml><?xml version="1.0" encoding="utf-8"?>
<a:theme xmlns:a="http://schemas.openxmlformats.org/drawingml/2006/main" name="ppt1DB1.tmp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C00000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9CBC063F-AB4D-4D0D-AAAE-0230BBD7E773}" vid="{6FCB4BA6-24FF-4EB3-BA1D-5605961E3B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28296</TotalTime>
  <Words>464</Words>
  <Application>Microsoft Office PowerPoint</Application>
  <PresentationFormat>On-screen Show (16:9)</PresentationFormat>
  <Paragraphs>160</Paragraphs>
  <Slides>18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Helvetica</vt:lpstr>
      <vt:lpstr>ppt1DB1.tmp</vt:lpstr>
      <vt:lpstr>PowerPoint Presentation</vt:lpstr>
      <vt:lpstr>Medical Device Single Audit Program (MDSAP)</vt:lpstr>
      <vt:lpstr>PowerPoint Presentation</vt:lpstr>
      <vt:lpstr>Other Membership</vt:lpstr>
      <vt:lpstr>Auditing Organizations</vt:lpstr>
      <vt:lpstr>MDSAP Overall Numbers</vt:lpstr>
      <vt:lpstr>MDSAP Participating Facilities</vt:lpstr>
      <vt:lpstr>MDSAP Sites by Country</vt:lpstr>
      <vt:lpstr>Audit Reports Received by Jurisdiction</vt:lpstr>
      <vt:lpstr>MDSAP Participant Where are They?</vt:lpstr>
      <vt:lpstr>MDSAP Participant Where are They?</vt:lpstr>
      <vt:lpstr>MDSAP Participant Where are They?</vt:lpstr>
      <vt:lpstr>MDSAP Participant Where are They?</vt:lpstr>
      <vt:lpstr>2022 Accomplishments</vt:lpstr>
      <vt:lpstr>2023 Activities</vt:lpstr>
      <vt:lpstr>Features of the New Criteria</vt:lpstr>
      <vt:lpstr>Please send any questions to MDSAP@fda.hhs.gov  </vt:lpstr>
      <vt:lpstr>PowerPoint Presentation</vt:lpstr>
    </vt:vector>
  </TitlesOfParts>
  <Company>US FDA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Mafnas, Neil</dc:creator>
  <cp:lastModifiedBy>Mafnas, Neil</cp:lastModifiedBy>
  <cp:revision>71</cp:revision>
  <cp:lastPrinted>2013-06-18T15:33:48Z</cp:lastPrinted>
  <dcterms:created xsi:type="dcterms:W3CDTF">2020-11-10T17:45:39Z</dcterms:created>
  <dcterms:modified xsi:type="dcterms:W3CDTF">2023-04-20T20:07:54Z</dcterms:modified>
</cp:coreProperties>
</file>